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58" r:id="rId2"/>
    <p:sldId id="479" r:id="rId3"/>
    <p:sldId id="485" r:id="rId4"/>
    <p:sldId id="486" r:id="rId5"/>
    <p:sldId id="490" r:id="rId6"/>
    <p:sldId id="487" r:id="rId7"/>
    <p:sldId id="491" r:id="rId8"/>
    <p:sldId id="480" r:id="rId9"/>
    <p:sldId id="481" r:id="rId10"/>
    <p:sldId id="483" r:id="rId11"/>
    <p:sldId id="482" r:id="rId12"/>
    <p:sldId id="488" r:id="rId13"/>
    <p:sldId id="493" r:id="rId14"/>
    <p:sldId id="503" r:id="rId15"/>
    <p:sldId id="504" r:id="rId16"/>
    <p:sldId id="505" r:id="rId17"/>
    <p:sldId id="507" r:id="rId18"/>
    <p:sldId id="506" r:id="rId19"/>
    <p:sldId id="508" r:id="rId20"/>
    <p:sldId id="509" r:id="rId21"/>
    <p:sldId id="510" r:id="rId22"/>
    <p:sldId id="511" r:id="rId23"/>
    <p:sldId id="512" r:id="rId24"/>
    <p:sldId id="494" r:id="rId25"/>
    <p:sldId id="492" r:id="rId26"/>
    <p:sldId id="489" r:id="rId27"/>
    <p:sldId id="48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467" r:id="rId37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D85"/>
    <a:srgbClr val="604A7B"/>
    <a:srgbClr val="E8822F"/>
    <a:srgbClr val="2CC0D8"/>
    <a:srgbClr val="92D050"/>
    <a:srgbClr val="E46C0A"/>
    <a:srgbClr val="02B5D1"/>
    <a:srgbClr val="4392A7"/>
    <a:srgbClr val="684B92"/>
    <a:srgbClr val="0B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4434" autoAdjust="0"/>
  </p:normalViewPr>
  <p:slideViewPr>
    <p:cSldViewPr>
      <p:cViewPr varScale="1">
        <p:scale>
          <a:sx n="97" d="100"/>
          <a:sy n="97" d="100"/>
        </p:scale>
        <p:origin x="798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59CF6B-A4DC-4637-8CF4-79CFB4F25E25}" type="doc">
      <dgm:prSet loTypeId="urn:microsoft.com/office/officeart/2005/8/layout/hierarchy4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2101E95-C71D-4983-802A-EED844928D3B}">
      <dgm:prSet phldrT="[Text]"/>
      <dgm:spPr/>
      <dgm:t>
        <a:bodyPr/>
        <a:lstStyle/>
        <a:p>
          <a:r>
            <a:rPr lang="es-CO" dirty="0" smtClean="0"/>
            <a:t>Machine </a:t>
          </a:r>
          <a:r>
            <a:rPr lang="es-CO" dirty="0" err="1" smtClean="0"/>
            <a:t>Learning</a:t>
          </a:r>
          <a:endParaRPr lang="en-US" dirty="0"/>
        </a:p>
      </dgm:t>
    </dgm:pt>
    <dgm:pt modelId="{4E4917C3-67DC-4631-9924-EBAF75D66A97}" type="parTrans" cxnId="{028EB57D-6469-4CB0-BE16-D5A75D03FA0E}">
      <dgm:prSet/>
      <dgm:spPr/>
      <dgm:t>
        <a:bodyPr/>
        <a:lstStyle/>
        <a:p>
          <a:endParaRPr lang="en-US"/>
        </a:p>
      </dgm:t>
    </dgm:pt>
    <dgm:pt modelId="{A5862A18-E3F7-4899-B478-0CF6D68E3049}" type="sibTrans" cxnId="{028EB57D-6469-4CB0-BE16-D5A75D03FA0E}">
      <dgm:prSet/>
      <dgm:spPr/>
      <dgm:t>
        <a:bodyPr/>
        <a:lstStyle/>
        <a:p>
          <a:endParaRPr lang="en-US"/>
        </a:p>
      </dgm:t>
    </dgm:pt>
    <dgm:pt modelId="{80F70D84-1A55-4C82-AA7B-B5C014E5E006}">
      <dgm:prSet phldrT="[Text]"/>
      <dgm:spPr/>
      <dgm:t>
        <a:bodyPr/>
        <a:lstStyle/>
        <a:p>
          <a:r>
            <a:rPr lang="es-CO" dirty="0" smtClean="0"/>
            <a:t>Aprendizaje No Supervisado</a:t>
          </a:r>
          <a:endParaRPr lang="en-US" dirty="0"/>
        </a:p>
      </dgm:t>
    </dgm:pt>
    <dgm:pt modelId="{5698F36F-C128-486C-811F-32DA3D7A0A0C}" type="parTrans" cxnId="{465F6E05-EBC1-4383-9E29-D044C1D1CBA2}">
      <dgm:prSet/>
      <dgm:spPr/>
      <dgm:t>
        <a:bodyPr/>
        <a:lstStyle/>
        <a:p>
          <a:endParaRPr lang="en-US"/>
        </a:p>
      </dgm:t>
    </dgm:pt>
    <dgm:pt modelId="{AD54E063-8D35-474D-8C22-D49CF9C49F3A}" type="sibTrans" cxnId="{465F6E05-EBC1-4383-9E29-D044C1D1CBA2}">
      <dgm:prSet/>
      <dgm:spPr/>
      <dgm:t>
        <a:bodyPr/>
        <a:lstStyle/>
        <a:p>
          <a:endParaRPr lang="en-US"/>
        </a:p>
      </dgm:t>
    </dgm:pt>
    <dgm:pt modelId="{86809F63-45F6-45E3-BF99-84DC6C89B41B}">
      <dgm:prSet phldrT="[Text]"/>
      <dgm:spPr/>
      <dgm:t>
        <a:bodyPr/>
        <a:lstStyle/>
        <a:p>
          <a:r>
            <a:rPr lang="es-CO" dirty="0" smtClean="0"/>
            <a:t>Aprendizaje por Refuerzo</a:t>
          </a:r>
          <a:endParaRPr lang="en-US" dirty="0"/>
        </a:p>
      </dgm:t>
    </dgm:pt>
    <dgm:pt modelId="{2367E42E-B20A-413C-A9B4-EBD111E527C1}" type="parTrans" cxnId="{C6268E5C-58BC-47BA-8F11-DB3530203887}">
      <dgm:prSet/>
      <dgm:spPr/>
      <dgm:t>
        <a:bodyPr/>
        <a:lstStyle/>
        <a:p>
          <a:endParaRPr lang="en-US"/>
        </a:p>
      </dgm:t>
    </dgm:pt>
    <dgm:pt modelId="{17B5A0A0-CA7D-4CDC-BDDD-E643D87229AC}" type="sibTrans" cxnId="{C6268E5C-58BC-47BA-8F11-DB3530203887}">
      <dgm:prSet/>
      <dgm:spPr/>
      <dgm:t>
        <a:bodyPr/>
        <a:lstStyle/>
        <a:p>
          <a:endParaRPr lang="en-US"/>
        </a:p>
      </dgm:t>
    </dgm:pt>
    <dgm:pt modelId="{383DEBA4-D70E-49F5-8143-195A42E642E0}">
      <dgm:prSet phldrT="[Text]"/>
      <dgm:spPr/>
      <dgm:t>
        <a:bodyPr/>
        <a:lstStyle/>
        <a:p>
          <a:r>
            <a:rPr lang="es-CO" dirty="0" smtClean="0"/>
            <a:t>Aprendizaje Supervisado</a:t>
          </a:r>
          <a:endParaRPr lang="en-US" dirty="0"/>
        </a:p>
      </dgm:t>
    </dgm:pt>
    <dgm:pt modelId="{495CB0A6-A924-492A-AC08-A5147B62F178}" type="parTrans" cxnId="{A1D181B6-1E80-4C81-B844-E46CCA7CAC5F}">
      <dgm:prSet/>
      <dgm:spPr/>
      <dgm:t>
        <a:bodyPr/>
        <a:lstStyle/>
        <a:p>
          <a:endParaRPr lang="en-US"/>
        </a:p>
      </dgm:t>
    </dgm:pt>
    <dgm:pt modelId="{26C7212A-61B3-40E6-BE79-C721B90B948A}" type="sibTrans" cxnId="{A1D181B6-1E80-4C81-B844-E46CCA7CAC5F}">
      <dgm:prSet/>
      <dgm:spPr/>
      <dgm:t>
        <a:bodyPr/>
        <a:lstStyle/>
        <a:p>
          <a:endParaRPr lang="en-US"/>
        </a:p>
      </dgm:t>
    </dgm:pt>
    <dgm:pt modelId="{09511826-6D4C-4F61-BD4F-F1EF67ED1B37}">
      <dgm:prSet/>
      <dgm:spPr/>
      <dgm:t>
        <a:bodyPr/>
        <a:lstStyle/>
        <a:p>
          <a:r>
            <a:rPr lang="es-CO" dirty="0" smtClean="0"/>
            <a:t>Clasificación</a:t>
          </a:r>
          <a:endParaRPr lang="en-US" dirty="0"/>
        </a:p>
      </dgm:t>
    </dgm:pt>
    <dgm:pt modelId="{A836EB3C-E75C-4FD4-A50B-556E87A555C6}" type="parTrans" cxnId="{A33C5E24-C826-4795-9B9F-B169146C14CF}">
      <dgm:prSet/>
      <dgm:spPr/>
      <dgm:t>
        <a:bodyPr/>
        <a:lstStyle/>
        <a:p>
          <a:endParaRPr lang="en-US"/>
        </a:p>
      </dgm:t>
    </dgm:pt>
    <dgm:pt modelId="{B81D578F-8AF0-4CA7-89F7-874EF265AF1C}" type="sibTrans" cxnId="{A33C5E24-C826-4795-9B9F-B169146C14CF}">
      <dgm:prSet/>
      <dgm:spPr/>
      <dgm:t>
        <a:bodyPr/>
        <a:lstStyle/>
        <a:p>
          <a:endParaRPr lang="en-US"/>
        </a:p>
      </dgm:t>
    </dgm:pt>
    <dgm:pt modelId="{26A74C57-082E-4D6D-B96D-43DE745FC6BF}">
      <dgm:prSet/>
      <dgm:spPr/>
      <dgm:t>
        <a:bodyPr/>
        <a:lstStyle/>
        <a:p>
          <a:r>
            <a:rPr lang="es-CO" dirty="0" smtClean="0"/>
            <a:t>Regresión</a:t>
          </a:r>
          <a:endParaRPr lang="en-US" dirty="0"/>
        </a:p>
      </dgm:t>
    </dgm:pt>
    <dgm:pt modelId="{4B4351E8-7592-45AE-947C-859C3DCCD03C}" type="parTrans" cxnId="{B369C7C3-27C2-40FE-A00D-A33EF0A957B8}">
      <dgm:prSet/>
      <dgm:spPr/>
      <dgm:t>
        <a:bodyPr/>
        <a:lstStyle/>
        <a:p>
          <a:endParaRPr lang="en-US"/>
        </a:p>
      </dgm:t>
    </dgm:pt>
    <dgm:pt modelId="{E3F37CB3-AEB8-43BC-853C-85463A0C821C}" type="sibTrans" cxnId="{B369C7C3-27C2-40FE-A00D-A33EF0A957B8}">
      <dgm:prSet/>
      <dgm:spPr/>
      <dgm:t>
        <a:bodyPr/>
        <a:lstStyle/>
        <a:p>
          <a:endParaRPr lang="en-US"/>
        </a:p>
      </dgm:t>
    </dgm:pt>
    <dgm:pt modelId="{30B0F3EF-5314-4A19-A6F9-D19E6C19ABCD}">
      <dgm:prSet/>
      <dgm:spPr/>
      <dgm:t>
        <a:bodyPr/>
        <a:lstStyle/>
        <a:p>
          <a:r>
            <a:rPr lang="es-CO" dirty="0" err="1" smtClean="0"/>
            <a:t>Clustering</a:t>
          </a:r>
          <a:endParaRPr lang="en-US" dirty="0"/>
        </a:p>
      </dgm:t>
    </dgm:pt>
    <dgm:pt modelId="{6FD02567-276D-4793-BBA9-DC42BB08292A}" type="parTrans" cxnId="{2374F2D3-AC91-4C73-8B5B-A9AEC9E7AA99}">
      <dgm:prSet/>
      <dgm:spPr/>
      <dgm:t>
        <a:bodyPr/>
        <a:lstStyle/>
        <a:p>
          <a:endParaRPr lang="en-US"/>
        </a:p>
      </dgm:t>
    </dgm:pt>
    <dgm:pt modelId="{F86B3C00-1171-4156-8B4F-0D0A568AE8A0}" type="sibTrans" cxnId="{2374F2D3-AC91-4C73-8B5B-A9AEC9E7AA99}">
      <dgm:prSet/>
      <dgm:spPr/>
      <dgm:t>
        <a:bodyPr/>
        <a:lstStyle/>
        <a:p>
          <a:endParaRPr lang="en-US"/>
        </a:p>
      </dgm:t>
    </dgm:pt>
    <dgm:pt modelId="{3365966C-6DE2-4A13-8CE6-21AB4DA69442}">
      <dgm:prSet/>
      <dgm:spPr/>
      <dgm:t>
        <a:bodyPr/>
        <a:lstStyle/>
        <a:p>
          <a:r>
            <a:rPr lang="es-CO" dirty="0" smtClean="0"/>
            <a:t>Detección de </a:t>
          </a:r>
          <a:r>
            <a:rPr lang="es-CO" dirty="0" err="1" smtClean="0"/>
            <a:t>Anomalias</a:t>
          </a:r>
          <a:endParaRPr lang="en-US" dirty="0"/>
        </a:p>
      </dgm:t>
    </dgm:pt>
    <dgm:pt modelId="{431E6C74-DFE2-45DB-A251-F7F936EAFE45}" type="parTrans" cxnId="{7C9FEC9A-4741-4B96-8529-3B9F2638ECC0}">
      <dgm:prSet/>
      <dgm:spPr/>
      <dgm:t>
        <a:bodyPr/>
        <a:lstStyle/>
        <a:p>
          <a:endParaRPr lang="en-US"/>
        </a:p>
      </dgm:t>
    </dgm:pt>
    <dgm:pt modelId="{C7C67A35-C826-431F-93F0-27ED1D2D0015}" type="sibTrans" cxnId="{7C9FEC9A-4741-4B96-8529-3B9F2638ECC0}">
      <dgm:prSet/>
      <dgm:spPr/>
      <dgm:t>
        <a:bodyPr/>
        <a:lstStyle/>
        <a:p>
          <a:endParaRPr lang="en-US"/>
        </a:p>
      </dgm:t>
    </dgm:pt>
    <dgm:pt modelId="{F5421BD5-A04F-4A13-BAD0-3935671E2904}" type="pres">
      <dgm:prSet presAssocID="{0A59CF6B-A4DC-4637-8CF4-79CFB4F25E2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2A3BC3-B225-4E34-9D5A-107398596327}" type="pres">
      <dgm:prSet presAssocID="{B2101E95-C71D-4983-802A-EED844928D3B}" presName="vertOne" presStyleCnt="0"/>
      <dgm:spPr/>
    </dgm:pt>
    <dgm:pt modelId="{7F2EF5CA-AFF0-46E1-8B9A-E94C901A066C}" type="pres">
      <dgm:prSet presAssocID="{B2101E95-C71D-4983-802A-EED844928D3B}" presName="txOne" presStyleLbl="node0" presStyleIdx="0" presStyleCnt="1">
        <dgm:presLayoutVars>
          <dgm:chPref val="3"/>
        </dgm:presLayoutVars>
      </dgm:prSet>
      <dgm:spPr/>
    </dgm:pt>
    <dgm:pt modelId="{B2594C60-BB6E-4CBB-A33C-B5C2B704F835}" type="pres">
      <dgm:prSet presAssocID="{B2101E95-C71D-4983-802A-EED844928D3B}" presName="parTransOne" presStyleCnt="0"/>
      <dgm:spPr/>
    </dgm:pt>
    <dgm:pt modelId="{D103E5F7-2332-4720-BF43-F7A26F4CB6F7}" type="pres">
      <dgm:prSet presAssocID="{B2101E95-C71D-4983-802A-EED844928D3B}" presName="horzOne" presStyleCnt="0"/>
      <dgm:spPr/>
    </dgm:pt>
    <dgm:pt modelId="{FB217982-793D-4C72-9939-154CA4290441}" type="pres">
      <dgm:prSet presAssocID="{80F70D84-1A55-4C82-AA7B-B5C014E5E006}" presName="vertTwo" presStyleCnt="0"/>
      <dgm:spPr/>
    </dgm:pt>
    <dgm:pt modelId="{B1713AE6-65BA-4819-8D69-81D835DD70D4}" type="pres">
      <dgm:prSet presAssocID="{80F70D84-1A55-4C82-AA7B-B5C014E5E006}" presName="txTwo" presStyleLbl="node2" presStyleIdx="0" presStyleCnt="3">
        <dgm:presLayoutVars>
          <dgm:chPref val="3"/>
        </dgm:presLayoutVars>
      </dgm:prSet>
      <dgm:spPr/>
    </dgm:pt>
    <dgm:pt modelId="{6B944C51-463E-4AB4-A02A-D10F095212F1}" type="pres">
      <dgm:prSet presAssocID="{80F70D84-1A55-4C82-AA7B-B5C014E5E006}" presName="parTransTwo" presStyleCnt="0"/>
      <dgm:spPr/>
    </dgm:pt>
    <dgm:pt modelId="{783DBF01-A0B3-4492-8464-9EE32F4709E3}" type="pres">
      <dgm:prSet presAssocID="{80F70D84-1A55-4C82-AA7B-B5C014E5E006}" presName="horzTwo" presStyleCnt="0"/>
      <dgm:spPr/>
    </dgm:pt>
    <dgm:pt modelId="{FF7C5D8B-317D-4A09-BA8E-738C68A5B847}" type="pres">
      <dgm:prSet presAssocID="{30B0F3EF-5314-4A19-A6F9-D19E6C19ABCD}" presName="vertThree" presStyleCnt="0"/>
      <dgm:spPr/>
    </dgm:pt>
    <dgm:pt modelId="{103654C3-4F69-4C50-8D08-EEE667F0F584}" type="pres">
      <dgm:prSet presAssocID="{30B0F3EF-5314-4A19-A6F9-D19E6C19ABCD}" presName="txThree" presStyleLbl="node3" presStyleIdx="0" presStyleCnt="4">
        <dgm:presLayoutVars>
          <dgm:chPref val="3"/>
        </dgm:presLayoutVars>
      </dgm:prSet>
      <dgm:spPr/>
    </dgm:pt>
    <dgm:pt modelId="{7E3E943E-268B-4E00-B699-8E702A36A858}" type="pres">
      <dgm:prSet presAssocID="{30B0F3EF-5314-4A19-A6F9-D19E6C19ABCD}" presName="horzThree" presStyleCnt="0"/>
      <dgm:spPr/>
    </dgm:pt>
    <dgm:pt modelId="{3786328C-C253-4756-B5F8-21BEB410B1FB}" type="pres">
      <dgm:prSet presAssocID="{F86B3C00-1171-4156-8B4F-0D0A568AE8A0}" presName="sibSpaceThree" presStyleCnt="0"/>
      <dgm:spPr/>
    </dgm:pt>
    <dgm:pt modelId="{0FF4ABA8-6FB7-4D26-8889-E2571B522D91}" type="pres">
      <dgm:prSet presAssocID="{3365966C-6DE2-4A13-8CE6-21AB4DA69442}" presName="vertThree" presStyleCnt="0"/>
      <dgm:spPr/>
    </dgm:pt>
    <dgm:pt modelId="{C9EB2BA4-8731-43D7-BD6D-3DA5CB944918}" type="pres">
      <dgm:prSet presAssocID="{3365966C-6DE2-4A13-8CE6-21AB4DA69442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6B5B8F-50C6-4AF8-9AA0-7409435908D4}" type="pres">
      <dgm:prSet presAssocID="{3365966C-6DE2-4A13-8CE6-21AB4DA69442}" presName="horzThree" presStyleCnt="0"/>
      <dgm:spPr/>
    </dgm:pt>
    <dgm:pt modelId="{CE86294F-4ADB-4710-B691-E0F087D2A77E}" type="pres">
      <dgm:prSet presAssocID="{AD54E063-8D35-474D-8C22-D49CF9C49F3A}" presName="sibSpaceTwo" presStyleCnt="0"/>
      <dgm:spPr/>
    </dgm:pt>
    <dgm:pt modelId="{688508C5-679C-48B6-A7A5-DEC33CE8686E}" type="pres">
      <dgm:prSet presAssocID="{86809F63-45F6-45E3-BF99-84DC6C89B41B}" presName="vertTwo" presStyleCnt="0"/>
      <dgm:spPr/>
    </dgm:pt>
    <dgm:pt modelId="{40EAA2BE-7C54-423E-A9EB-2C07A600D8B5}" type="pres">
      <dgm:prSet presAssocID="{86809F63-45F6-45E3-BF99-84DC6C89B41B}" presName="txTwo" presStyleLbl="node2" presStyleIdx="1" presStyleCnt="3">
        <dgm:presLayoutVars>
          <dgm:chPref val="3"/>
        </dgm:presLayoutVars>
      </dgm:prSet>
      <dgm:spPr/>
    </dgm:pt>
    <dgm:pt modelId="{2ABF5457-F8D7-4A58-92C7-016D76116855}" type="pres">
      <dgm:prSet presAssocID="{86809F63-45F6-45E3-BF99-84DC6C89B41B}" presName="horzTwo" presStyleCnt="0"/>
      <dgm:spPr/>
    </dgm:pt>
    <dgm:pt modelId="{325FE611-5F0B-4A51-9EFE-68BCEFE1D815}" type="pres">
      <dgm:prSet presAssocID="{17B5A0A0-CA7D-4CDC-BDDD-E643D87229AC}" presName="sibSpaceTwo" presStyleCnt="0"/>
      <dgm:spPr/>
    </dgm:pt>
    <dgm:pt modelId="{F1F1A09B-DBA6-47EA-B402-7E82F09C0422}" type="pres">
      <dgm:prSet presAssocID="{383DEBA4-D70E-49F5-8143-195A42E642E0}" presName="vertTwo" presStyleCnt="0"/>
      <dgm:spPr/>
    </dgm:pt>
    <dgm:pt modelId="{4625B117-2E4E-43A5-9409-57EB0AC6AB90}" type="pres">
      <dgm:prSet presAssocID="{383DEBA4-D70E-49F5-8143-195A42E642E0}" presName="txTwo" presStyleLbl="node2" presStyleIdx="2" presStyleCnt="3">
        <dgm:presLayoutVars>
          <dgm:chPref val="3"/>
        </dgm:presLayoutVars>
      </dgm:prSet>
      <dgm:spPr/>
    </dgm:pt>
    <dgm:pt modelId="{871830F6-4791-47EF-9DF5-A5A67E3BA0E7}" type="pres">
      <dgm:prSet presAssocID="{383DEBA4-D70E-49F5-8143-195A42E642E0}" presName="parTransTwo" presStyleCnt="0"/>
      <dgm:spPr/>
    </dgm:pt>
    <dgm:pt modelId="{CADF05A5-A6EE-41CF-B5C1-6B22F1DA846F}" type="pres">
      <dgm:prSet presAssocID="{383DEBA4-D70E-49F5-8143-195A42E642E0}" presName="horzTwo" presStyleCnt="0"/>
      <dgm:spPr/>
    </dgm:pt>
    <dgm:pt modelId="{3F5703C9-50BB-42AB-8782-302BFC09DB54}" type="pres">
      <dgm:prSet presAssocID="{09511826-6D4C-4F61-BD4F-F1EF67ED1B37}" presName="vertThree" presStyleCnt="0"/>
      <dgm:spPr/>
    </dgm:pt>
    <dgm:pt modelId="{7B770C4B-F68C-48F1-9075-27CC9CFD2B43}" type="pres">
      <dgm:prSet presAssocID="{09511826-6D4C-4F61-BD4F-F1EF67ED1B37}" presName="txThree" presStyleLbl="node3" presStyleIdx="2" presStyleCnt="4">
        <dgm:presLayoutVars>
          <dgm:chPref val="3"/>
        </dgm:presLayoutVars>
      </dgm:prSet>
      <dgm:spPr/>
    </dgm:pt>
    <dgm:pt modelId="{A4DFB03A-FA5A-4800-835B-B481A79DF7F0}" type="pres">
      <dgm:prSet presAssocID="{09511826-6D4C-4F61-BD4F-F1EF67ED1B37}" presName="horzThree" presStyleCnt="0"/>
      <dgm:spPr/>
    </dgm:pt>
    <dgm:pt modelId="{80617F6F-BB1F-4FA6-BC28-7871D0CD12B9}" type="pres">
      <dgm:prSet presAssocID="{B81D578F-8AF0-4CA7-89F7-874EF265AF1C}" presName="sibSpaceThree" presStyleCnt="0"/>
      <dgm:spPr/>
    </dgm:pt>
    <dgm:pt modelId="{CECCE4A7-B9E4-4A19-9087-B950561D4E0C}" type="pres">
      <dgm:prSet presAssocID="{26A74C57-082E-4D6D-B96D-43DE745FC6BF}" presName="vertThree" presStyleCnt="0"/>
      <dgm:spPr/>
    </dgm:pt>
    <dgm:pt modelId="{A196C641-222B-4AA7-85A4-2CF363E8BEE9}" type="pres">
      <dgm:prSet presAssocID="{26A74C57-082E-4D6D-B96D-43DE745FC6BF}" presName="txThree" presStyleLbl="node3" presStyleIdx="3" presStyleCnt="4">
        <dgm:presLayoutVars>
          <dgm:chPref val="3"/>
        </dgm:presLayoutVars>
      </dgm:prSet>
      <dgm:spPr/>
    </dgm:pt>
    <dgm:pt modelId="{14BD8470-23C4-4542-B269-E08898A07D6A}" type="pres">
      <dgm:prSet presAssocID="{26A74C57-082E-4D6D-B96D-43DE745FC6BF}" presName="horzThree" presStyleCnt="0"/>
      <dgm:spPr/>
    </dgm:pt>
  </dgm:ptLst>
  <dgm:cxnLst>
    <dgm:cxn modelId="{5CF2FB09-14F9-42DA-94A0-656343D36FC0}" type="presOf" srcId="{30B0F3EF-5314-4A19-A6F9-D19E6C19ABCD}" destId="{103654C3-4F69-4C50-8D08-EEE667F0F584}" srcOrd="0" destOrd="0" presId="urn:microsoft.com/office/officeart/2005/8/layout/hierarchy4"/>
    <dgm:cxn modelId="{DE24E5DC-5A1F-4462-9E85-2916B4476DBC}" type="presOf" srcId="{383DEBA4-D70E-49F5-8143-195A42E642E0}" destId="{4625B117-2E4E-43A5-9409-57EB0AC6AB90}" srcOrd="0" destOrd="0" presId="urn:microsoft.com/office/officeart/2005/8/layout/hierarchy4"/>
    <dgm:cxn modelId="{347A7C4A-5BAF-4EFF-8C71-46E759013180}" type="presOf" srcId="{80F70D84-1A55-4C82-AA7B-B5C014E5E006}" destId="{B1713AE6-65BA-4819-8D69-81D835DD70D4}" srcOrd="0" destOrd="0" presId="urn:microsoft.com/office/officeart/2005/8/layout/hierarchy4"/>
    <dgm:cxn modelId="{8D50A2CB-7FBD-4711-94DC-0B9616D755F9}" type="presOf" srcId="{09511826-6D4C-4F61-BD4F-F1EF67ED1B37}" destId="{7B770C4B-F68C-48F1-9075-27CC9CFD2B43}" srcOrd="0" destOrd="0" presId="urn:microsoft.com/office/officeart/2005/8/layout/hierarchy4"/>
    <dgm:cxn modelId="{465F6E05-EBC1-4383-9E29-D044C1D1CBA2}" srcId="{B2101E95-C71D-4983-802A-EED844928D3B}" destId="{80F70D84-1A55-4C82-AA7B-B5C014E5E006}" srcOrd="0" destOrd="0" parTransId="{5698F36F-C128-486C-811F-32DA3D7A0A0C}" sibTransId="{AD54E063-8D35-474D-8C22-D49CF9C49F3A}"/>
    <dgm:cxn modelId="{7C9FEC9A-4741-4B96-8529-3B9F2638ECC0}" srcId="{80F70D84-1A55-4C82-AA7B-B5C014E5E006}" destId="{3365966C-6DE2-4A13-8CE6-21AB4DA69442}" srcOrd="1" destOrd="0" parTransId="{431E6C74-DFE2-45DB-A251-F7F936EAFE45}" sibTransId="{C7C67A35-C826-431F-93F0-27ED1D2D0015}"/>
    <dgm:cxn modelId="{A33C5E24-C826-4795-9B9F-B169146C14CF}" srcId="{383DEBA4-D70E-49F5-8143-195A42E642E0}" destId="{09511826-6D4C-4F61-BD4F-F1EF67ED1B37}" srcOrd="0" destOrd="0" parTransId="{A836EB3C-E75C-4FD4-A50B-556E87A555C6}" sibTransId="{B81D578F-8AF0-4CA7-89F7-874EF265AF1C}"/>
    <dgm:cxn modelId="{4FA4C3F0-510A-456E-AD5C-7C131BCCC92D}" type="presOf" srcId="{86809F63-45F6-45E3-BF99-84DC6C89B41B}" destId="{40EAA2BE-7C54-423E-A9EB-2C07A600D8B5}" srcOrd="0" destOrd="0" presId="urn:microsoft.com/office/officeart/2005/8/layout/hierarchy4"/>
    <dgm:cxn modelId="{B369C7C3-27C2-40FE-A00D-A33EF0A957B8}" srcId="{383DEBA4-D70E-49F5-8143-195A42E642E0}" destId="{26A74C57-082E-4D6D-B96D-43DE745FC6BF}" srcOrd="1" destOrd="0" parTransId="{4B4351E8-7592-45AE-947C-859C3DCCD03C}" sibTransId="{E3F37CB3-AEB8-43BC-853C-85463A0C821C}"/>
    <dgm:cxn modelId="{E1F9B00E-1D22-4A42-B989-04B67A527ABA}" type="presOf" srcId="{26A74C57-082E-4D6D-B96D-43DE745FC6BF}" destId="{A196C641-222B-4AA7-85A4-2CF363E8BEE9}" srcOrd="0" destOrd="0" presId="urn:microsoft.com/office/officeart/2005/8/layout/hierarchy4"/>
    <dgm:cxn modelId="{028EB57D-6469-4CB0-BE16-D5A75D03FA0E}" srcId="{0A59CF6B-A4DC-4637-8CF4-79CFB4F25E25}" destId="{B2101E95-C71D-4983-802A-EED844928D3B}" srcOrd="0" destOrd="0" parTransId="{4E4917C3-67DC-4631-9924-EBAF75D66A97}" sibTransId="{A5862A18-E3F7-4899-B478-0CF6D68E3049}"/>
    <dgm:cxn modelId="{2374F2D3-AC91-4C73-8B5B-A9AEC9E7AA99}" srcId="{80F70D84-1A55-4C82-AA7B-B5C014E5E006}" destId="{30B0F3EF-5314-4A19-A6F9-D19E6C19ABCD}" srcOrd="0" destOrd="0" parTransId="{6FD02567-276D-4793-BBA9-DC42BB08292A}" sibTransId="{F86B3C00-1171-4156-8B4F-0D0A568AE8A0}"/>
    <dgm:cxn modelId="{65052A8B-3D6E-4962-9A0F-D0253855A144}" type="presOf" srcId="{3365966C-6DE2-4A13-8CE6-21AB4DA69442}" destId="{C9EB2BA4-8731-43D7-BD6D-3DA5CB944918}" srcOrd="0" destOrd="0" presId="urn:microsoft.com/office/officeart/2005/8/layout/hierarchy4"/>
    <dgm:cxn modelId="{A1D181B6-1E80-4C81-B844-E46CCA7CAC5F}" srcId="{B2101E95-C71D-4983-802A-EED844928D3B}" destId="{383DEBA4-D70E-49F5-8143-195A42E642E0}" srcOrd="2" destOrd="0" parTransId="{495CB0A6-A924-492A-AC08-A5147B62F178}" sibTransId="{26C7212A-61B3-40E6-BE79-C721B90B948A}"/>
    <dgm:cxn modelId="{C6268E5C-58BC-47BA-8F11-DB3530203887}" srcId="{B2101E95-C71D-4983-802A-EED844928D3B}" destId="{86809F63-45F6-45E3-BF99-84DC6C89B41B}" srcOrd="1" destOrd="0" parTransId="{2367E42E-B20A-413C-A9B4-EBD111E527C1}" sibTransId="{17B5A0A0-CA7D-4CDC-BDDD-E643D87229AC}"/>
    <dgm:cxn modelId="{62AF6CD0-D864-4E59-AFBC-D68C1E4FCA28}" type="presOf" srcId="{B2101E95-C71D-4983-802A-EED844928D3B}" destId="{7F2EF5CA-AFF0-46E1-8B9A-E94C901A066C}" srcOrd="0" destOrd="0" presId="urn:microsoft.com/office/officeart/2005/8/layout/hierarchy4"/>
    <dgm:cxn modelId="{2F99D722-D4D9-4965-BF2B-D7C6730923DD}" type="presOf" srcId="{0A59CF6B-A4DC-4637-8CF4-79CFB4F25E25}" destId="{F5421BD5-A04F-4A13-BAD0-3935671E2904}" srcOrd="0" destOrd="0" presId="urn:microsoft.com/office/officeart/2005/8/layout/hierarchy4"/>
    <dgm:cxn modelId="{BBC4B827-906A-4838-AF30-9811AB8AD33A}" type="presParOf" srcId="{F5421BD5-A04F-4A13-BAD0-3935671E2904}" destId="{A62A3BC3-B225-4E34-9D5A-107398596327}" srcOrd="0" destOrd="0" presId="urn:microsoft.com/office/officeart/2005/8/layout/hierarchy4"/>
    <dgm:cxn modelId="{8551EE22-BD80-4B83-89AE-7928067599A9}" type="presParOf" srcId="{A62A3BC3-B225-4E34-9D5A-107398596327}" destId="{7F2EF5CA-AFF0-46E1-8B9A-E94C901A066C}" srcOrd="0" destOrd="0" presId="urn:microsoft.com/office/officeart/2005/8/layout/hierarchy4"/>
    <dgm:cxn modelId="{2021AA8F-EE1A-4C5F-8CA2-310798577DC5}" type="presParOf" srcId="{A62A3BC3-B225-4E34-9D5A-107398596327}" destId="{B2594C60-BB6E-4CBB-A33C-B5C2B704F835}" srcOrd="1" destOrd="0" presId="urn:microsoft.com/office/officeart/2005/8/layout/hierarchy4"/>
    <dgm:cxn modelId="{36793A20-1ADD-447C-AEEE-1DC8DD6F73AE}" type="presParOf" srcId="{A62A3BC3-B225-4E34-9D5A-107398596327}" destId="{D103E5F7-2332-4720-BF43-F7A26F4CB6F7}" srcOrd="2" destOrd="0" presId="urn:microsoft.com/office/officeart/2005/8/layout/hierarchy4"/>
    <dgm:cxn modelId="{0A2945CD-C201-4EF5-A0AC-35B1190EBD82}" type="presParOf" srcId="{D103E5F7-2332-4720-BF43-F7A26F4CB6F7}" destId="{FB217982-793D-4C72-9939-154CA4290441}" srcOrd="0" destOrd="0" presId="urn:microsoft.com/office/officeart/2005/8/layout/hierarchy4"/>
    <dgm:cxn modelId="{2844FF1A-49E8-4156-8C5F-7160A29B0A8F}" type="presParOf" srcId="{FB217982-793D-4C72-9939-154CA4290441}" destId="{B1713AE6-65BA-4819-8D69-81D835DD70D4}" srcOrd="0" destOrd="0" presId="urn:microsoft.com/office/officeart/2005/8/layout/hierarchy4"/>
    <dgm:cxn modelId="{47531695-6F6C-4CFC-A850-8B22C0FC44CB}" type="presParOf" srcId="{FB217982-793D-4C72-9939-154CA4290441}" destId="{6B944C51-463E-4AB4-A02A-D10F095212F1}" srcOrd="1" destOrd="0" presId="urn:microsoft.com/office/officeart/2005/8/layout/hierarchy4"/>
    <dgm:cxn modelId="{72AD34D5-B4DA-4B06-B6B1-C014E93CBD56}" type="presParOf" srcId="{FB217982-793D-4C72-9939-154CA4290441}" destId="{783DBF01-A0B3-4492-8464-9EE32F4709E3}" srcOrd="2" destOrd="0" presId="urn:microsoft.com/office/officeart/2005/8/layout/hierarchy4"/>
    <dgm:cxn modelId="{145BB30C-CDD7-4411-9F6E-0FD1579301AD}" type="presParOf" srcId="{783DBF01-A0B3-4492-8464-9EE32F4709E3}" destId="{FF7C5D8B-317D-4A09-BA8E-738C68A5B847}" srcOrd="0" destOrd="0" presId="urn:microsoft.com/office/officeart/2005/8/layout/hierarchy4"/>
    <dgm:cxn modelId="{EEB01065-A3F3-4573-B94A-8763BDC17026}" type="presParOf" srcId="{FF7C5D8B-317D-4A09-BA8E-738C68A5B847}" destId="{103654C3-4F69-4C50-8D08-EEE667F0F584}" srcOrd="0" destOrd="0" presId="urn:microsoft.com/office/officeart/2005/8/layout/hierarchy4"/>
    <dgm:cxn modelId="{17794EB1-1A26-4CA9-B939-EE402164421D}" type="presParOf" srcId="{FF7C5D8B-317D-4A09-BA8E-738C68A5B847}" destId="{7E3E943E-268B-4E00-B699-8E702A36A858}" srcOrd="1" destOrd="0" presId="urn:microsoft.com/office/officeart/2005/8/layout/hierarchy4"/>
    <dgm:cxn modelId="{599B20A1-C787-41D8-9F1E-FFCC116AD874}" type="presParOf" srcId="{783DBF01-A0B3-4492-8464-9EE32F4709E3}" destId="{3786328C-C253-4756-B5F8-21BEB410B1FB}" srcOrd="1" destOrd="0" presId="urn:microsoft.com/office/officeart/2005/8/layout/hierarchy4"/>
    <dgm:cxn modelId="{8E5AD855-26B4-484A-8CD0-709494490532}" type="presParOf" srcId="{783DBF01-A0B3-4492-8464-9EE32F4709E3}" destId="{0FF4ABA8-6FB7-4D26-8889-E2571B522D91}" srcOrd="2" destOrd="0" presId="urn:microsoft.com/office/officeart/2005/8/layout/hierarchy4"/>
    <dgm:cxn modelId="{7CB1BF36-DA4D-4F05-B5F6-841E682613D5}" type="presParOf" srcId="{0FF4ABA8-6FB7-4D26-8889-E2571B522D91}" destId="{C9EB2BA4-8731-43D7-BD6D-3DA5CB944918}" srcOrd="0" destOrd="0" presId="urn:microsoft.com/office/officeart/2005/8/layout/hierarchy4"/>
    <dgm:cxn modelId="{30BC3EF8-3506-4055-903F-58E1A4C18F16}" type="presParOf" srcId="{0FF4ABA8-6FB7-4D26-8889-E2571B522D91}" destId="{756B5B8F-50C6-4AF8-9AA0-7409435908D4}" srcOrd="1" destOrd="0" presId="urn:microsoft.com/office/officeart/2005/8/layout/hierarchy4"/>
    <dgm:cxn modelId="{860BCE90-CDC2-4A3C-A197-1B8209E307D8}" type="presParOf" srcId="{D103E5F7-2332-4720-BF43-F7A26F4CB6F7}" destId="{CE86294F-4ADB-4710-B691-E0F087D2A77E}" srcOrd="1" destOrd="0" presId="urn:microsoft.com/office/officeart/2005/8/layout/hierarchy4"/>
    <dgm:cxn modelId="{E0308770-7B09-45B2-A740-261C5A9C7450}" type="presParOf" srcId="{D103E5F7-2332-4720-BF43-F7A26F4CB6F7}" destId="{688508C5-679C-48B6-A7A5-DEC33CE8686E}" srcOrd="2" destOrd="0" presId="urn:microsoft.com/office/officeart/2005/8/layout/hierarchy4"/>
    <dgm:cxn modelId="{40641409-D47A-4799-A6B3-CA4806175B50}" type="presParOf" srcId="{688508C5-679C-48B6-A7A5-DEC33CE8686E}" destId="{40EAA2BE-7C54-423E-A9EB-2C07A600D8B5}" srcOrd="0" destOrd="0" presId="urn:microsoft.com/office/officeart/2005/8/layout/hierarchy4"/>
    <dgm:cxn modelId="{9E857A84-942E-4F29-BFD2-2E70A93C963F}" type="presParOf" srcId="{688508C5-679C-48B6-A7A5-DEC33CE8686E}" destId="{2ABF5457-F8D7-4A58-92C7-016D76116855}" srcOrd="1" destOrd="0" presId="urn:microsoft.com/office/officeart/2005/8/layout/hierarchy4"/>
    <dgm:cxn modelId="{FDAE0BF5-C3A7-466B-B1F8-409334B9B326}" type="presParOf" srcId="{D103E5F7-2332-4720-BF43-F7A26F4CB6F7}" destId="{325FE611-5F0B-4A51-9EFE-68BCEFE1D815}" srcOrd="3" destOrd="0" presId="urn:microsoft.com/office/officeart/2005/8/layout/hierarchy4"/>
    <dgm:cxn modelId="{C774928F-A739-43CD-98AB-2254075D8998}" type="presParOf" srcId="{D103E5F7-2332-4720-BF43-F7A26F4CB6F7}" destId="{F1F1A09B-DBA6-47EA-B402-7E82F09C0422}" srcOrd="4" destOrd="0" presId="urn:microsoft.com/office/officeart/2005/8/layout/hierarchy4"/>
    <dgm:cxn modelId="{33FFB06D-2EBF-471B-8D50-CFD14A03D6E0}" type="presParOf" srcId="{F1F1A09B-DBA6-47EA-B402-7E82F09C0422}" destId="{4625B117-2E4E-43A5-9409-57EB0AC6AB90}" srcOrd="0" destOrd="0" presId="urn:microsoft.com/office/officeart/2005/8/layout/hierarchy4"/>
    <dgm:cxn modelId="{32ECE206-753B-4976-9EB8-27B0A89E591E}" type="presParOf" srcId="{F1F1A09B-DBA6-47EA-B402-7E82F09C0422}" destId="{871830F6-4791-47EF-9DF5-A5A67E3BA0E7}" srcOrd="1" destOrd="0" presId="urn:microsoft.com/office/officeart/2005/8/layout/hierarchy4"/>
    <dgm:cxn modelId="{D42EF2CD-70A3-443A-9F41-5D0A100F72C4}" type="presParOf" srcId="{F1F1A09B-DBA6-47EA-B402-7E82F09C0422}" destId="{CADF05A5-A6EE-41CF-B5C1-6B22F1DA846F}" srcOrd="2" destOrd="0" presId="urn:microsoft.com/office/officeart/2005/8/layout/hierarchy4"/>
    <dgm:cxn modelId="{80C7906B-3F1E-4181-8FB9-C4C8156CF421}" type="presParOf" srcId="{CADF05A5-A6EE-41CF-B5C1-6B22F1DA846F}" destId="{3F5703C9-50BB-42AB-8782-302BFC09DB54}" srcOrd="0" destOrd="0" presId="urn:microsoft.com/office/officeart/2005/8/layout/hierarchy4"/>
    <dgm:cxn modelId="{AC6C954D-89A7-4641-9170-895AA827DF8A}" type="presParOf" srcId="{3F5703C9-50BB-42AB-8782-302BFC09DB54}" destId="{7B770C4B-F68C-48F1-9075-27CC9CFD2B43}" srcOrd="0" destOrd="0" presId="urn:microsoft.com/office/officeart/2005/8/layout/hierarchy4"/>
    <dgm:cxn modelId="{39FE0F8E-AF1E-4EF4-8484-CDBF39C0CD3E}" type="presParOf" srcId="{3F5703C9-50BB-42AB-8782-302BFC09DB54}" destId="{A4DFB03A-FA5A-4800-835B-B481A79DF7F0}" srcOrd="1" destOrd="0" presId="urn:microsoft.com/office/officeart/2005/8/layout/hierarchy4"/>
    <dgm:cxn modelId="{49FBAA3A-FC82-480C-971E-73E069CD57B7}" type="presParOf" srcId="{CADF05A5-A6EE-41CF-B5C1-6B22F1DA846F}" destId="{80617F6F-BB1F-4FA6-BC28-7871D0CD12B9}" srcOrd="1" destOrd="0" presId="urn:microsoft.com/office/officeart/2005/8/layout/hierarchy4"/>
    <dgm:cxn modelId="{10A46681-2000-44AF-B220-14E661847249}" type="presParOf" srcId="{CADF05A5-A6EE-41CF-B5C1-6B22F1DA846F}" destId="{CECCE4A7-B9E4-4A19-9087-B950561D4E0C}" srcOrd="2" destOrd="0" presId="urn:microsoft.com/office/officeart/2005/8/layout/hierarchy4"/>
    <dgm:cxn modelId="{86FA818B-8ABF-4442-A6CB-16BEE49B2401}" type="presParOf" srcId="{CECCE4A7-B9E4-4A19-9087-B950561D4E0C}" destId="{A196C641-222B-4AA7-85A4-2CF363E8BEE9}" srcOrd="0" destOrd="0" presId="urn:microsoft.com/office/officeart/2005/8/layout/hierarchy4"/>
    <dgm:cxn modelId="{F709067A-8D22-4D6D-8890-99790D69CBAA}" type="presParOf" srcId="{CECCE4A7-B9E4-4A19-9087-B950561D4E0C}" destId="{14BD8470-23C4-4542-B269-E08898A07D6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EF5CA-AFF0-46E1-8B9A-E94C901A066C}">
      <dsp:nvSpPr>
        <dsp:cNvPr id="0" name=""/>
        <dsp:cNvSpPr/>
      </dsp:nvSpPr>
      <dsp:spPr>
        <a:xfrm>
          <a:off x="4327" y="403"/>
          <a:ext cx="7546084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300" kern="1200" dirty="0" smtClean="0"/>
            <a:t>Machine </a:t>
          </a:r>
          <a:r>
            <a:rPr lang="es-CO" sz="3300" kern="1200" dirty="0" err="1" smtClean="0"/>
            <a:t>Learning</a:t>
          </a:r>
          <a:endParaRPr lang="en-US" sz="3300" kern="1200" dirty="0"/>
        </a:p>
      </dsp:txBody>
      <dsp:txXfrm>
        <a:off x="26543" y="22619"/>
        <a:ext cx="7501652" cy="714067"/>
      </dsp:txXfrm>
    </dsp:sp>
    <dsp:sp modelId="{B1713AE6-65BA-4819-8D69-81D835DD70D4}">
      <dsp:nvSpPr>
        <dsp:cNvPr id="0" name=""/>
        <dsp:cNvSpPr/>
      </dsp:nvSpPr>
      <dsp:spPr>
        <a:xfrm>
          <a:off x="4327" y="885739"/>
          <a:ext cx="2933950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Aprendizaje No Supervisado</a:t>
          </a:r>
          <a:endParaRPr lang="en-US" sz="1800" kern="1200" dirty="0"/>
        </a:p>
      </dsp:txBody>
      <dsp:txXfrm>
        <a:off x="26543" y="907955"/>
        <a:ext cx="2889518" cy="714067"/>
      </dsp:txXfrm>
    </dsp:sp>
    <dsp:sp modelId="{103654C3-4F69-4C50-8D08-EEE667F0F584}">
      <dsp:nvSpPr>
        <dsp:cNvPr id="0" name=""/>
        <dsp:cNvSpPr/>
      </dsp:nvSpPr>
      <dsp:spPr>
        <a:xfrm>
          <a:off x="4327" y="1771076"/>
          <a:ext cx="1436802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err="1" smtClean="0"/>
            <a:t>Clustering</a:t>
          </a:r>
          <a:endParaRPr lang="en-US" sz="1800" kern="1200" dirty="0"/>
        </a:p>
      </dsp:txBody>
      <dsp:txXfrm>
        <a:off x="26543" y="1793292"/>
        <a:ext cx="1392370" cy="714067"/>
      </dsp:txXfrm>
    </dsp:sp>
    <dsp:sp modelId="{C9EB2BA4-8731-43D7-BD6D-3DA5CB944918}">
      <dsp:nvSpPr>
        <dsp:cNvPr id="0" name=""/>
        <dsp:cNvSpPr/>
      </dsp:nvSpPr>
      <dsp:spPr>
        <a:xfrm>
          <a:off x="1501474" y="1771076"/>
          <a:ext cx="1436802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Detección de </a:t>
          </a:r>
          <a:r>
            <a:rPr lang="es-CO" sz="1800" kern="1200" dirty="0" err="1" smtClean="0"/>
            <a:t>Anomalias</a:t>
          </a:r>
          <a:endParaRPr lang="en-US" sz="1800" kern="1200" dirty="0"/>
        </a:p>
      </dsp:txBody>
      <dsp:txXfrm>
        <a:off x="1523690" y="1793292"/>
        <a:ext cx="1392370" cy="714067"/>
      </dsp:txXfrm>
    </dsp:sp>
    <dsp:sp modelId="{40EAA2BE-7C54-423E-A9EB-2C07A600D8B5}">
      <dsp:nvSpPr>
        <dsp:cNvPr id="0" name=""/>
        <dsp:cNvSpPr/>
      </dsp:nvSpPr>
      <dsp:spPr>
        <a:xfrm>
          <a:off x="3058968" y="885739"/>
          <a:ext cx="1436802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Aprendizaje por Refuerzo</a:t>
          </a:r>
          <a:endParaRPr lang="en-US" sz="1800" kern="1200" dirty="0"/>
        </a:p>
      </dsp:txBody>
      <dsp:txXfrm>
        <a:off x="3081184" y="907955"/>
        <a:ext cx="1392370" cy="714067"/>
      </dsp:txXfrm>
    </dsp:sp>
    <dsp:sp modelId="{4625B117-2E4E-43A5-9409-57EB0AC6AB90}">
      <dsp:nvSpPr>
        <dsp:cNvPr id="0" name=""/>
        <dsp:cNvSpPr/>
      </dsp:nvSpPr>
      <dsp:spPr>
        <a:xfrm>
          <a:off x="4616461" y="885739"/>
          <a:ext cx="2933950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Aprendizaje Supervisado</a:t>
          </a:r>
          <a:endParaRPr lang="en-US" sz="1800" kern="1200" dirty="0"/>
        </a:p>
      </dsp:txBody>
      <dsp:txXfrm>
        <a:off x="4638677" y="907955"/>
        <a:ext cx="2889518" cy="714067"/>
      </dsp:txXfrm>
    </dsp:sp>
    <dsp:sp modelId="{7B770C4B-F68C-48F1-9075-27CC9CFD2B43}">
      <dsp:nvSpPr>
        <dsp:cNvPr id="0" name=""/>
        <dsp:cNvSpPr/>
      </dsp:nvSpPr>
      <dsp:spPr>
        <a:xfrm>
          <a:off x="4616461" y="1771076"/>
          <a:ext cx="1436802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Clasificación</a:t>
          </a:r>
          <a:endParaRPr lang="en-US" sz="1800" kern="1200" dirty="0"/>
        </a:p>
      </dsp:txBody>
      <dsp:txXfrm>
        <a:off x="4638677" y="1793292"/>
        <a:ext cx="1392370" cy="714067"/>
      </dsp:txXfrm>
    </dsp:sp>
    <dsp:sp modelId="{A196C641-222B-4AA7-85A4-2CF363E8BEE9}">
      <dsp:nvSpPr>
        <dsp:cNvPr id="0" name=""/>
        <dsp:cNvSpPr/>
      </dsp:nvSpPr>
      <dsp:spPr>
        <a:xfrm>
          <a:off x="6113609" y="1771076"/>
          <a:ext cx="1436802" cy="7584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Regresión</a:t>
          </a:r>
          <a:endParaRPr lang="en-US" sz="1800" kern="1200" dirty="0"/>
        </a:p>
      </dsp:txBody>
      <dsp:txXfrm>
        <a:off x="6135825" y="1793292"/>
        <a:ext cx="1392370" cy="714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1AB88-922D-4D04-B76E-D1F04512EFD8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7B451-6C68-40DA-B53A-B97518BB5EF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488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7B451-6C68-40DA-B53A-B97518BB5EFF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347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35" b="6990"/>
          <a:stretch/>
        </p:blipFill>
        <p:spPr>
          <a:xfrm>
            <a:off x="-15831" y="-20538"/>
            <a:ext cx="9181289" cy="5184576"/>
          </a:xfrm>
          <a:prstGeom prst="rect">
            <a:avLst/>
          </a:prstGeom>
        </p:spPr>
      </p:pic>
      <p:pic>
        <p:nvPicPr>
          <p:cNvPr id="31" name="Picture 5" descr="C:\Users\Julix\Desktop\BIOS\portafolio para ministro\logo blanco-01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057" y="4299942"/>
            <a:ext cx="1400139" cy="7878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upo 48"/>
          <p:cNvGrpSpPr/>
          <p:nvPr userDrawn="1"/>
        </p:nvGrpSpPr>
        <p:grpSpPr>
          <a:xfrm>
            <a:off x="-252536" y="3601899"/>
            <a:ext cx="4321907" cy="1562919"/>
            <a:chOff x="-109947" y="4005065"/>
            <a:chExt cx="8606218" cy="3112242"/>
          </a:xfrm>
        </p:grpSpPr>
        <p:cxnSp>
          <p:nvCxnSpPr>
            <p:cNvPr id="29" name="5 Conector recto"/>
            <p:cNvCxnSpPr/>
            <p:nvPr userDrawn="1"/>
          </p:nvCxnSpPr>
          <p:spPr>
            <a:xfrm flipV="1">
              <a:off x="405573" y="4948567"/>
              <a:ext cx="6260655" cy="2168740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152 Conector recto"/>
            <p:cNvCxnSpPr/>
            <p:nvPr userDrawn="1"/>
          </p:nvCxnSpPr>
          <p:spPr>
            <a:xfrm flipV="1">
              <a:off x="-109947" y="5573254"/>
              <a:ext cx="3876915" cy="13279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1023 Conector recto"/>
            <p:cNvCxnSpPr/>
            <p:nvPr userDrawn="1"/>
          </p:nvCxnSpPr>
          <p:spPr>
            <a:xfrm>
              <a:off x="3423536" y="5573253"/>
              <a:ext cx="33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157 Conector recto"/>
            <p:cNvCxnSpPr/>
            <p:nvPr userDrawn="1"/>
          </p:nvCxnSpPr>
          <p:spPr>
            <a:xfrm flipV="1">
              <a:off x="3407701" y="4245309"/>
              <a:ext cx="3876915" cy="1327945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162 Conector recto"/>
            <p:cNvCxnSpPr/>
            <p:nvPr userDrawn="1"/>
          </p:nvCxnSpPr>
          <p:spPr>
            <a:xfrm flipH="1">
              <a:off x="4080115" y="4005065"/>
              <a:ext cx="4416156" cy="15149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163 Conector recto"/>
            <p:cNvCxnSpPr/>
            <p:nvPr userDrawn="1"/>
          </p:nvCxnSpPr>
          <p:spPr>
            <a:xfrm flipH="1">
              <a:off x="4080115" y="5534132"/>
              <a:ext cx="24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164 Conector recto"/>
            <p:cNvCxnSpPr/>
            <p:nvPr userDrawn="1"/>
          </p:nvCxnSpPr>
          <p:spPr>
            <a:xfrm flipH="1">
              <a:off x="2711761" y="5534132"/>
              <a:ext cx="1632000" cy="592211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o 49"/>
          <p:cNvGrpSpPr/>
          <p:nvPr userDrawn="1"/>
        </p:nvGrpSpPr>
        <p:grpSpPr>
          <a:xfrm>
            <a:off x="4069371" y="-1066416"/>
            <a:ext cx="13036244" cy="1160202"/>
            <a:chOff x="2486283" y="-1827127"/>
            <a:chExt cx="13036244" cy="1160202"/>
          </a:xfrm>
        </p:grpSpPr>
        <p:sp>
          <p:nvSpPr>
            <p:cNvPr id="38" name="1039 CuadroTexto"/>
            <p:cNvSpPr txBox="1"/>
            <p:nvPr userDrawn="1"/>
          </p:nvSpPr>
          <p:spPr>
            <a:xfrm rot="20400000">
              <a:off x="2486283" y="-943924"/>
              <a:ext cx="10128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</a:rPr>
                <a:t>ACGTA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CGT</a:t>
              </a:r>
              <a:r>
                <a:rPr lang="es-CO" sz="1200" dirty="0">
                  <a:solidFill>
                    <a:schemeClr val="bg1"/>
                  </a:solidFill>
                </a:rPr>
                <a:t>TGCAG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AG</a:t>
              </a:r>
              <a:r>
                <a:rPr lang="es-CO" sz="1200" dirty="0">
                  <a:solidFill>
                    <a:schemeClr val="bg1"/>
                  </a:solidFill>
                </a:rPr>
                <a:t>CTAGCAG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ATCT</a:t>
              </a:r>
              <a:r>
                <a:rPr lang="es-CO" sz="1200" dirty="0">
                  <a:solidFill>
                    <a:schemeClr val="bg1"/>
                  </a:solidFill>
                </a:rPr>
                <a:t>TCGAGAGATCTA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GCG</a:t>
              </a:r>
              <a:r>
                <a:rPr lang="es-CO" sz="1200" dirty="0">
                  <a:solidFill>
                    <a:schemeClr val="bg1"/>
                  </a:solidFill>
                </a:rPr>
                <a:t>GCTATAGAGA </a:t>
              </a:r>
              <a:r>
                <a:rPr lang="es-CO" sz="1200" dirty="0" smtClean="0">
                  <a:solidFill>
                    <a:schemeClr val="bg1"/>
                  </a:solidFill>
                </a:rPr>
                <a:t>ACGTA</a:t>
              </a:r>
              <a:r>
                <a:rPr lang="es-CO" sz="1200" dirty="0" smtClean="0">
                  <a:solidFill>
                    <a:schemeClr val="bg1">
                      <a:lumMod val="75000"/>
                    </a:schemeClr>
                  </a:solidFill>
                </a:rPr>
                <a:t>CGT</a:t>
              </a:r>
              <a:r>
                <a:rPr lang="es-CO" sz="1200" dirty="0" smtClean="0">
                  <a:solidFill>
                    <a:schemeClr val="bg1"/>
                  </a:solidFill>
                </a:rPr>
                <a:t>TTAGAGA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175 CuadroTexto"/>
            <p:cNvSpPr txBox="1"/>
            <p:nvPr userDrawn="1"/>
          </p:nvSpPr>
          <p:spPr>
            <a:xfrm rot="20400000">
              <a:off x="5394079" y="-1827127"/>
              <a:ext cx="10128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</a:rPr>
                <a:t>GATCTA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GCG</a:t>
              </a:r>
              <a:r>
                <a:rPr lang="es-CO" sz="1200" dirty="0">
                  <a:solidFill>
                    <a:schemeClr val="bg1"/>
                  </a:solidFill>
                </a:rPr>
                <a:t>GCTATAGAGA </a:t>
              </a:r>
              <a:r>
                <a:rPr lang="es-CO" sz="1200" dirty="0" smtClean="0">
                  <a:solidFill>
                    <a:schemeClr val="bg1"/>
                  </a:solidFill>
                </a:rPr>
                <a:t>ACGT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178 CuadroTexto"/>
            <p:cNvSpPr txBox="1"/>
            <p:nvPr userDrawn="1"/>
          </p:nvSpPr>
          <p:spPr>
            <a:xfrm rot="20400000">
              <a:off x="3023447" y="-1299087"/>
              <a:ext cx="10128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>
                  <a:solidFill>
                    <a:schemeClr val="bg1"/>
                  </a:solidFill>
                </a:rPr>
                <a:t>ACGTA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CGT</a:t>
              </a:r>
              <a:r>
                <a:rPr lang="es-CO" sz="1200" dirty="0">
                  <a:solidFill>
                    <a:schemeClr val="bg1"/>
                  </a:solidFill>
                </a:rPr>
                <a:t>TGCAG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AG</a:t>
              </a:r>
              <a:r>
                <a:rPr lang="es-CO" sz="1200" dirty="0">
                  <a:solidFill>
                    <a:schemeClr val="bg1"/>
                  </a:solidFill>
                </a:rPr>
                <a:t>CTAGCAG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ATCT</a:t>
              </a:r>
              <a:r>
                <a:rPr lang="es-CO" sz="1200" dirty="0">
                  <a:solidFill>
                    <a:schemeClr val="bg1"/>
                  </a:solidFill>
                </a:rPr>
                <a:t>TCGAGAGATCTA</a:t>
              </a:r>
              <a:r>
                <a:rPr lang="es-CO" sz="1200" dirty="0">
                  <a:solidFill>
                    <a:schemeClr val="bg1">
                      <a:lumMod val="75000"/>
                    </a:schemeClr>
                  </a:solidFill>
                </a:rPr>
                <a:t>GCG</a:t>
              </a:r>
              <a:r>
                <a:rPr lang="es-CO" sz="1200" dirty="0">
                  <a:solidFill>
                    <a:schemeClr val="bg1"/>
                  </a:solidFill>
                </a:rPr>
                <a:t>GCTATAGAGA </a:t>
              </a:r>
              <a:r>
                <a:rPr lang="es-CO" sz="1200" dirty="0" smtClean="0">
                  <a:solidFill>
                    <a:schemeClr val="bg1"/>
                  </a:solidFill>
                </a:rPr>
                <a:t>A</a:t>
              </a:r>
              <a:endParaRPr lang="es-CO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1 Título"/>
          <p:cNvSpPr>
            <a:spLocks noGrp="1"/>
          </p:cNvSpPr>
          <p:nvPr>
            <p:ph type="title" hasCustomPrompt="1"/>
          </p:nvPr>
        </p:nvSpPr>
        <p:spPr>
          <a:xfrm>
            <a:off x="624953" y="1955393"/>
            <a:ext cx="8229600" cy="676122"/>
          </a:xfrm>
        </p:spPr>
        <p:txBody>
          <a:bodyPr>
            <a:noAutofit/>
          </a:bodyPr>
          <a:lstStyle>
            <a:lvl1pPr algn="l">
              <a:lnSpc>
                <a:spcPts val="3000"/>
              </a:lnSpc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56" name="2 Marcador de texto"/>
          <p:cNvSpPr>
            <a:spLocks noGrp="1"/>
          </p:cNvSpPr>
          <p:nvPr>
            <p:ph type="body" idx="1"/>
          </p:nvPr>
        </p:nvSpPr>
        <p:spPr>
          <a:xfrm>
            <a:off x="624953" y="2648434"/>
            <a:ext cx="7772400" cy="38107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7698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002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5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17" t="2627" r="9609"/>
          <a:stretch/>
        </p:blipFill>
        <p:spPr>
          <a:xfrm rot="16200000">
            <a:off x="1979712" y="-2036762"/>
            <a:ext cx="5184576" cy="92170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2440" y="-20538"/>
            <a:ext cx="633018" cy="518457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73675" y="4587974"/>
            <a:ext cx="3899468" cy="55462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914" y="106689"/>
            <a:ext cx="8229600" cy="857250"/>
          </a:xfrm>
        </p:spPr>
        <p:txBody>
          <a:bodyPr>
            <a:noAutofit/>
          </a:bodyPr>
          <a:lstStyle>
            <a:lvl1pPr algn="l">
              <a:lnSpc>
                <a:spcPts val="2400"/>
              </a:lnSpc>
              <a:defRPr sz="2400">
                <a:solidFill>
                  <a:srgbClr val="4392A7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4913" y="1200151"/>
            <a:ext cx="8779081" cy="339447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CO" dirty="0"/>
          </a:p>
        </p:txBody>
      </p:sp>
      <p:sp>
        <p:nvSpPr>
          <p:cNvPr id="18" name="14 CuadroTexto"/>
          <p:cNvSpPr txBox="1"/>
          <p:nvPr userDrawn="1"/>
        </p:nvSpPr>
        <p:spPr>
          <a:xfrm rot="5400000">
            <a:off x="6688316" y="2222652"/>
            <a:ext cx="4608512" cy="190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700"/>
              </a:lnSpc>
            </a:pPr>
            <a:r>
              <a:rPr lang="es-CO" sz="900" dirty="0" smtClean="0">
                <a:solidFill>
                  <a:schemeClr val="bg1"/>
                </a:solidFill>
              </a:rPr>
              <a:t>ACGTACGTTGCAGAGCTAGAGA</a:t>
            </a:r>
            <a:endParaRPr lang="es-CO" sz="900" dirty="0">
              <a:solidFill>
                <a:schemeClr val="bg1"/>
              </a:solidFill>
            </a:endParaRPr>
          </a:p>
        </p:txBody>
      </p:sp>
      <p:sp>
        <p:nvSpPr>
          <p:cNvPr id="19" name="CuadroTexto 18"/>
          <p:cNvSpPr txBox="1"/>
          <p:nvPr userDrawn="1"/>
        </p:nvSpPr>
        <p:spPr>
          <a:xfrm>
            <a:off x="0" y="4821416"/>
            <a:ext cx="345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b="1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s-CO" sz="900" dirty="0" smtClean="0">
                <a:solidFill>
                  <a:schemeClr val="bg1">
                    <a:lumMod val="75000"/>
                  </a:schemeClr>
                </a:solidFill>
              </a:rPr>
              <a:t>Centro </a:t>
            </a:r>
            <a:r>
              <a:rPr lang="es-CO" sz="900" dirty="0">
                <a:solidFill>
                  <a:schemeClr val="bg1">
                    <a:lumMod val="75000"/>
                  </a:schemeClr>
                </a:solidFill>
              </a:rPr>
              <a:t>de Bioinformática y Biología Computacional de Colombia</a:t>
            </a:r>
          </a:p>
        </p:txBody>
      </p:sp>
      <p:pic>
        <p:nvPicPr>
          <p:cNvPr id="12" name="Picture 5" descr="C:\Users\Julix\Desktop\BIOS\portafolio para ministro\logo blanco-01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8145" y="4561825"/>
            <a:ext cx="991894" cy="55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74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026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89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261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0494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5423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380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393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2A4E3-97CD-464B-A723-3D37BC8B1540}" type="datetimeFigureOut">
              <a:rPr lang="es-CO" smtClean="0"/>
              <a:t>30/05/2018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AEA63-B380-4B68-AEEF-978A0DE8AC8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50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7" t="8547" r="4957" b="3537"/>
          <a:stretch/>
        </p:blipFill>
        <p:spPr>
          <a:xfrm flipH="1">
            <a:off x="-36513" y="-20537"/>
            <a:ext cx="9217025" cy="518457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91933">
            <a:off x="2484383" y="2356923"/>
            <a:ext cx="5142489" cy="30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91933">
            <a:off x="5787444" y="2440628"/>
            <a:ext cx="5210058" cy="30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Paralelogramo 8"/>
          <p:cNvSpPr/>
          <p:nvPr/>
        </p:nvSpPr>
        <p:spPr>
          <a:xfrm>
            <a:off x="4283968" y="-24897"/>
            <a:ext cx="4896544" cy="5182292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735" y="915566"/>
            <a:ext cx="2405633" cy="28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Train and Test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9" y="1538431"/>
            <a:ext cx="3868338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3" y="3177174"/>
            <a:ext cx="8323197" cy="1344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1112422"/>
            <a:ext cx="130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 IRIS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153" y="2769020"/>
            <a:ext cx="239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Función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train_test_split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2103" y="1630238"/>
            <a:ext cx="13462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0: Iris </a:t>
            </a:r>
            <a:r>
              <a:rPr lang="es-CO" sz="1400" dirty="0" err="1" smtClean="0"/>
              <a:t>Setosa</a:t>
            </a:r>
            <a:endParaRPr lang="es-CO" sz="1400" dirty="0" smtClean="0"/>
          </a:p>
          <a:p>
            <a:r>
              <a:rPr lang="es-CO" sz="1400" dirty="0" smtClean="0"/>
              <a:t>1: Iris </a:t>
            </a:r>
            <a:r>
              <a:rPr lang="es-CO" sz="1400" dirty="0" err="1" smtClean="0"/>
              <a:t>Versicolor</a:t>
            </a:r>
            <a:endParaRPr lang="es-CO" sz="1400" dirty="0" smtClean="0"/>
          </a:p>
          <a:p>
            <a:r>
              <a:rPr lang="es-CO" sz="1400" dirty="0" smtClean="0"/>
              <a:t>2: Iris </a:t>
            </a:r>
            <a:r>
              <a:rPr lang="es-CO" sz="1400" dirty="0" err="1" smtClean="0"/>
              <a:t>Virginica</a:t>
            </a:r>
            <a:endParaRPr lang="es-CO" sz="1400" dirty="0"/>
          </a:p>
        </p:txBody>
      </p:sp>
      <p:sp>
        <p:nvSpPr>
          <p:cNvPr id="12" name="Rectangle 11"/>
          <p:cNvSpPr/>
          <p:nvPr/>
        </p:nvSpPr>
        <p:spPr>
          <a:xfrm>
            <a:off x="4685802" y="735682"/>
            <a:ext cx="1228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85582" y="1524013"/>
            <a:ext cx="1935145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O" sz="1400" dirty="0" smtClean="0"/>
              <a:t>Longitud de sépalo [cm]</a:t>
            </a:r>
          </a:p>
          <a:p>
            <a:r>
              <a:rPr lang="es-CO" sz="1400" dirty="0" smtClean="0"/>
              <a:t>Ancho de sépalo [cm]</a:t>
            </a:r>
          </a:p>
          <a:p>
            <a:r>
              <a:rPr lang="es-CO" sz="1400" dirty="0" smtClean="0"/>
              <a:t>Longitud de pétalo [cm]</a:t>
            </a:r>
          </a:p>
          <a:p>
            <a:r>
              <a:rPr lang="es-CO" sz="1400" dirty="0" smtClean="0"/>
              <a:t>Ancho de pétalo [cm]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776197" y="1994068"/>
            <a:ext cx="43280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Train and Test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68"/>
          <a:stretch/>
        </p:blipFill>
        <p:spPr>
          <a:xfrm>
            <a:off x="1318014" y="1433019"/>
            <a:ext cx="6020640" cy="742772"/>
          </a:xfrm>
        </p:spPr>
      </p:pic>
      <p:sp>
        <p:nvSpPr>
          <p:cNvPr id="7" name="TextBox 6"/>
          <p:cNvSpPr txBox="1"/>
          <p:nvPr/>
        </p:nvSpPr>
        <p:spPr>
          <a:xfrm>
            <a:off x="813235" y="1036715"/>
            <a:ext cx="547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Proporción de los conjuntos de Entrenamiento y Prueba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235" y="2508788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Partición Estratificada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32"/>
          <a:stretch/>
        </p:blipFill>
        <p:spPr>
          <a:xfrm>
            <a:off x="1331640" y="2878121"/>
            <a:ext cx="6487430" cy="11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Train and 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28" y="1259594"/>
            <a:ext cx="239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Clasificador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KNeighbors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1"/>
          <a:stretch/>
        </p:blipFill>
        <p:spPr>
          <a:xfrm>
            <a:off x="1115616" y="1779662"/>
            <a:ext cx="636358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Train and Test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9512" y="1329281"/>
            <a:ext cx="2751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Visualización de Resultados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93755"/>
            <a:ext cx="6268325" cy="2829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99542"/>
            <a:ext cx="343900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5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Clasificación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7614"/>
            <a:ext cx="3238952" cy="21815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1497"/>
            <a:ext cx="3315163" cy="2172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95341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Logistic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2602165"/>
            <a:ext cx="210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K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Nearest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Neighbors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9329" y="8597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En </a:t>
            </a:r>
            <a:r>
              <a:rPr lang="es-ES" b="1" i="1" dirty="0" err="1">
                <a:latin typeface="Arial" panose="020B0604020202020204" pitchFamily="34" charset="0"/>
              </a:rPr>
              <a:t>Scikit-learn</a:t>
            </a:r>
            <a:r>
              <a:rPr lang="es-ES" dirty="0">
                <a:latin typeface="Arial" panose="020B0604020202020204" pitchFamily="34" charset="0"/>
              </a:rPr>
              <a:t> los modelos y algoritmos cuentan con una interfaz denominada </a:t>
            </a:r>
            <a:r>
              <a:rPr lang="es-ES" b="1" dirty="0">
                <a:latin typeface="Arial" panose="020B0604020202020204" pitchFamily="34" charset="0"/>
              </a:rPr>
              <a:t>Estimador</a:t>
            </a:r>
            <a:r>
              <a:rPr lang="es-ES" dirty="0">
                <a:latin typeface="Arial" panose="020B0604020202020204" pitchFamily="34" charset="0"/>
              </a:rPr>
              <a:t>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301" y="3795886"/>
            <a:ext cx="1782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GridSearch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39752" y="3554006"/>
            <a:ext cx="25922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b="1" dirty="0" smtClean="0">
                <a:latin typeface="Arial" panose="020B0604020202020204" pitchFamily="34" charset="0"/>
              </a:rPr>
              <a:t>Resultados - Regresión Logística</a:t>
            </a:r>
            <a:endParaRPr lang="es-CO" sz="11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O" sz="1100" dirty="0" smtClean="0">
                <a:latin typeface="Arial" panose="020B0604020202020204" pitchFamily="34" charset="0"/>
              </a:rPr>
              <a:t>Train: 0.946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100" dirty="0" smtClean="0">
                <a:latin typeface="Arial" panose="020B0604020202020204" pitchFamily="34" charset="0"/>
              </a:rPr>
              <a:t>Test: 0.8</a:t>
            </a:r>
          </a:p>
          <a:p>
            <a:r>
              <a:rPr lang="es-CO" sz="1100" b="1" dirty="0" smtClean="0">
                <a:latin typeface="Arial" panose="020B0604020202020204" pitchFamily="34" charset="0"/>
              </a:rPr>
              <a:t>Resultados - k </a:t>
            </a:r>
            <a:r>
              <a:rPr lang="es-CO" sz="1100" b="1" dirty="0" err="1" smtClean="0">
                <a:latin typeface="Arial" panose="020B0604020202020204" pitchFamily="34" charset="0"/>
              </a:rPr>
              <a:t>Nearest</a:t>
            </a:r>
            <a:r>
              <a:rPr lang="es-CO" sz="1100" b="1" dirty="0" smtClean="0">
                <a:latin typeface="Arial" panose="020B0604020202020204" pitchFamily="34" charset="0"/>
              </a:rPr>
              <a:t> </a:t>
            </a:r>
            <a:r>
              <a:rPr lang="es-CO" sz="1100" b="1" dirty="0" err="1" smtClean="0">
                <a:latin typeface="Arial" panose="020B0604020202020204" pitchFamily="34" charset="0"/>
              </a:rPr>
              <a:t>Neigbors</a:t>
            </a:r>
            <a:endParaRPr lang="es-CO" sz="11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CO" sz="1100" dirty="0" smtClean="0">
                <a:latin typeface="Arial" panose="020B0604020202020204" pitchFamily="34" charset="0"/>
              </a:rPr>
              <a:t>Train: 0.986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1100" dirty="0" smtClean="0">
                <a:latin typeface="Arial" panose="020B0604020202020204" pitchFamily="34" charset="0"/>
              </a:rPr>
              <a:t>Test: 0.88</a:t>
            </a:r>
            <a:endParaRPr lang="es-CO" sz="11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1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75606"/>
            <a:ext cx="3620005" cy="128605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139702"/>
            <a:ext cx="3362794" cy="2591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906274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 de Ejemplo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5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906274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Linear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131120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Este estimador es una regresión lineal simple conocida como </a:t>
            </a:r>
            <a:r>
              <a:rPr lang="es-ES" b="1" dirty="0" err="1">
                <a:latin typeface="Arial" panose="020B0604020202020204" pitchFamily="34" charset="0"/>
              </a:rPr>
              <a:t>Ordinary</a:t>
            </a:r>
            <a:r>
              <a:rPr lang="es-ES" b="1" dirty="0">
                <a:latin typeface="Arial" panose="020B0604020202020204" pitchFamily="34" charset="0"/>
              </a:rPr>
              <a:t> </a:t>
            </a:r>
            <a:r>
              <a:rPr lang="es-ES" b="1" dirty="0" err="1">
                <a:latin typeface="Arial" panose="020B0604020202020204" pitchFamily="34" charset="0"/>
              </a:rPr>
              <a:t>Least</a:t>
            </a:r>
            <a:r>
              <a:rPr lang="es-ES" b="1" dirty="0">
                <a:latin typeface="Arial" panose="020B0604020202020204" pitchFamily="34" charset="0"/>
              </a:rPr>
              <a:t> </a:t>
            </a:r>
            <a:r>
              <a:rPr lang="es-ES" b="1" dirty="0" err="1">
                <a:latin typeface="Arial" panose="020B0604020202020204" pitchFamily="34" charset="0"/>
              </a:rPr>
              <a:t>Square</a:t>
            </a:r>
            <a:r>
              <a:rPr lang="es-ES" b="1" dirty="0">
                <a:latin typeface="Arial" panose="020B0604020202020204" pitchFamily="34" charset="0"/>
              </a:rPr>
              <a:t> - </a:t>
            </a:r>
            <a:r>
              <a:rPr lang="es-ES" b="1" dirty="0" err="1">
                <a:latin typeface="Arial" panose="020B0604020202020204" pitchFamily="34" charset="0"/>
              </a:rPr>
              <a:t>OLS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78750"/>
            <a:ext cx="1810003" cy="72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" b="5972"/>
          <a:stretch/>
        </p:blipFill>
        <p:spPr>
          <a:xfrm>
            <a:off x="3779912" y="2859782"/>
            <a:ext cx="4020111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8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906274"/>
            <a:ext cx="213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Creación del Modelo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7614"/>
            <a:ext cx="7449590" cy="12479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45765" y="278777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Después de ajustar el modelo a los valores presentado en la fase de entrenamiento, se obtienen los siguientes parámetros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55" y="3795886"/>
            <a:ext cx="3905795" cy="495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1882" y="4376037"/>
            <a:ext cx="4152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TIXMathJax_Main"/>
              </a:rPr>
              <a:t>Y </a:t>
            </a:r>
            <a:r>
              <a:rPr lang="en-US" dirty="0" smtClean="0">
                <a:latin typeface="STIXMathJax_Main"/>
              </a:rPr>
              <a:t>= </a:t>
            </a:r>
            <a:r>
              <a:rPr lang="en-US" i="1" dirty="0" err="1" smtClean="0">
                <a:latin typeface="STIXMathJax_Main"/>
              </a:rPr>
              <a:t>Pendiente</a:t>
            </a:r>
            <a:r>
              <a:rPr lang="en-US" i="1" dirty="0" smtClean="0">
                <a:latin typeface="STIXMathJax_Main"/>
              </a:rPr>
              <a:t> </a:t>
            </a:r>
            <a:r>
              <a:rPr lang="en-US" dirty="0" smtClean="0">
                <a:latin typeface="STIXMathJax_Main"/>
              </a:rPr>
              <a:t>∗ </a:t>
            </a:r>
            <a:r>
              <a:rPr lang="en-US" i="1" dirty="0" smtClean="0">
                <a:latin typeface="STIXMathJax_Main"/>
              </a:rPr>
              <a:t>X </a:t>
            </a:r>
            <a:r>
              <a:rPr lang="en-US" dirty="0" smtClean="0">
                <a:latin typeface="STIXMathJax_Main"/>
              </a:rPr>
              <a:t>+ </a:t>
            </a:r>
            <a:r>
              <a:rPr lang="en-US" i="1" dirty="0" err="1" smtClean="0">
                <a:latin typeface="STIXMathJax_Main"/>
              </a:rPr>
              <a:t>PuntoIntercepci</a:t>
            </a:r>
            <a:r>
              <a:rPr lang="en-US" dirty="0" err="1" smtClean="0">
                <a:latin typeface="STIXMathJax_Latin"/>
              </a:rPr>
              <a:t>ó</a:t>
            </a:r>
            <a:r>
              <a:rPr lang="en-US" i="1" dirty="0" err="1" smtClean="0">
                <a:latin typeface="STIXMathJax_Main"/>
              </a:rPr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0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906274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Visualización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/>
          <a:stretch/>
        </p:blipFill>
        <p:spPr>
          <a:xfrm>
            <a:off x="755576" y="1419622"/>
            <a:ext cx="4224367" cy="924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798240"/>
            <a:ext cx="3057952" cy="552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9632" y="2405516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Predicciones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6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906274"/>
            <a:ext cx="350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Visualización predicción datos Train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84" y="1419622"/>
            <a:ext cx="544906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Una Introducción a Machine </a:t>
            </a:r>
            <a:r>
              <a:rPr lang="es-CO" dirty="0" err="1" smtClean="0"/>
              <a:t>Learning</a:t>
            </a:r>
            <a:r>
              <a:rPr lang="es-CO" dirty="0" smtClean="0"/>
              <a:t> con Python – </a:t>
            </a:r>
            <a:r>
              <a:rPr lang="es-CO" dirty="0" err="1" smtClean="0"/>
              <a:t>Scikit-Learn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4953" y="2838751"/>
            <a:ext cx="7772400" cy="381071"/>
          </a:xfrm>
        </p:spPr>
        <p:txBody>
          <a:bodyPr>
            <a:noAutofit/>
          </a:bodyPr>
          <a:lstStyle/>
          <a:p>
            <a:r>
              <a:rPr lang="es-CO" sz="1100" dirty="0" smtClean="0"/>
              <a:t>Luis Alejandro Torres</a:t>
            </a:r>
          </a:p>
          <a:p>
            <a:r>
              <a:rPr lang="es-CO" sz="1100" dirty="0" smtClean="0"/>
              <a:t>Luis.torres@bios.co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113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906274"/>
            <a:ext cx="350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Visualización predicción datos Train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19622"/>
            <a:ext cx="543953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906274"/>
            <a:ext cx="23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chemeClr val="accent2">
                    <a:lumMod val="75000"/>
                  </a:schemeClr>
                </a:solidFill>
              </a:rPr>
              <a:t>KNeighbors</a:t>
            </a:r>
            <a:r>
              <a:rPr lang="es-C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75606"/>
            <a:ext cx="589679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6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906274"/>
            <a:ext cx="232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chemeClr val="accent2">
                    <a:lumMod val="75000"/>
                  </a:schemeClr>
                </a:solidFill>
              </a:rPr>
              <a:t>KNeighbors</a:t>
            </a:r>
            <a:r>
              <a:rPr lang="es-CO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7614"/>
            <a:ext cx="5792008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</a:t>
            </a:r>
            <a:r>
              <a:rPr lang="es-CO" dirty="0" smtClean="0"/>
              <a:t>Regresión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906274"/>
            <a:ext cx="303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Evaluación de los dos modelos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55776" y="2147817"/>
            <a:ext cx="2781688" cy="609685"/>
            <a:chOff x="2627784" y="2431571"/>
            <a:chExt cx="2781688" cy="6096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2431571"/>
              <a:ext cx="2781688" cy="3238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2755466"/>
              <a:ext cx="2114845" cy="285790"/>
            </a:xfrm>
            <a:prstGeom prst="rect">
              <a:avLst/>
            </a:prstGeom>
          </p:spPr>
        </p:pic>
      </p:grp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83568" y="1372671"/>
            <a:ext cx="48603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n-US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score</a:t>
            </a:r>
            <a:r>
              <a:rPr kumimoji="0" lang="es-CO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proporciona el porcentaje de aciertos correctamente clasificados </a:t>
            </a:r>
            <a:r>
              <a:rPr kumimoji="0" lang="es-CO" altLang="en-US" sz="1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CCR</a:t>
            </a:r>
            <a:r>
              <a:rPr kumimoji="0" lang="es-CO" altLang="en-US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s-CO" altLang="en-US" sz="12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para los clasificadores</a:t>
            </a:r>
            <a:r>
              <a:rPr kumimoji="0" lang="es-CO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para los </a:t>
            </a:r>
            <a:r>
              <a:rPr kumimoji="0" lang="es-CO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regresores</a:t>
            </a:r>
            <a:r>
              <a:rPr kumimoji="0" lang="es-CO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usa el </a:t>
            </a:r>
            <a:r>
              <a:rPr kumimoji="0" lang="es-CO" altLang="en-US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Coeficiente de Determinación</a:t>
            </a:r>
            <a:r>
              <a:rPr lang="es-CO" altLang="en-US" sz="1200" b="1" i="1" dirty="0" smtClean="0">
                <a:cs typeface="Arial" panose="020B0604020202020204" pitchFamily="34" charset="0"/>
              </a:rPr>
              <a:t>.</a:t>
            </a:r>
            <a:endParaRPr kumimoji="0" lang="es-CO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53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Extracción de Características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14" y="1062168"/>
            <a:ext cx="8779081" cy="1587623"/>
          </a:xfrm>
        </p:spPr>
        <p:txBody>
          <a:bodyPr>
            <a:normAutofit lnSpcReduction="10000"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Características Numéricas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Valores Reales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Características Categóricas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Nominales (Rojo - Azul - Púrpura)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Ordinales (XL &gt; L &gt; M &gt; S)</a:t>
            </a:r>
          </a:p>
          <a:p>
            <a:pPr lvl="2"/>
            <a:r>
              <a:rPr lang="es-CO" dirty="0" smtClean="0">
                <a:solidFill>
                  <a:schemeClr val="tx1"/>
                </a:solidFill>
              </a:rPr>
              <a:t>S = 0, M = 1, L = 2, XL =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8130" y="949225"/>
            <a:ext cx="3456384" cy="120032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Los Estimadores en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Scikit-Learn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 esperan que los valores de las características sean numéricos y planteados en una escala continua.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9672" y="2863229"/>
            <a:ext cx="5904655" cy="175432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smtClean="0"/>
              <a:t>Suponiendo </a:t>
            </a:r>
            <a:r>
              <a:rPr lang="es-ES" dirty="0"/>
              <a:t>que el </a:t>
            </a:r>
            <a:r>
              <a:rPr lang="es-ES" i="1" dirty="0" err="1"/>
              <a:t>dataset</a:t>
            </a:r>
            <a:r>
              <a:rPr lang="es-ES" dirty="0"/>
              <a:t> IRIS cuenta con otra columna en donde se nombra el color de cada una de los </a:t>
            </a:r>
            <a:r>
              <a:rPr lang="es-ES" dirty="0" smtClean="0"/>
              <a:t>flores.</a:t>
            </a:r>
          </a:p>
          <a:p>
            <a:endParaRPr lang="es-ES" dirty="0" smtClean="0"/>
          </a:p>
          <a:p>
            <a:r>
              <a:rPr lang="es-ES" dirty="0" smtClean="0"/>
              <a:t>- rojo=0</a:t>
            </a:r>
          </a:p>
          <a:p>
            <a:r>
              <a:rPr lang="es-ES" dirty="0" smtClean="0"/>
              <a:t>- azul=1</a:t>
            </a:r>
          </a:p>
          <a:p>
            <a:r>
              <a:rPr lang="es-ES" dirty="0" smtClean="0"/>
              <a:t>- púrpura=2</a:t>
            </a:r>
            <a:endParaRPr lang="en-US" dirty="0"/>
          </a:p>
        </p:txBody>
      </p:sp>
      <p:cxnSp>
        <p:nvCxnSpPr>
          <p:cNvPr id="7" name="Elbow Connector 6"/>
          <p:cNvCxnSpPr>
            <a:stCxn id="4" idx="1"/>
            <a:endCxn id="5" idx="0"/>
          </p:cNvCxnSpPr>
          <p:nvPr/>
        </p:nvCxnSpPr>
        <p:spPr>
          <a:xfrm rot="10800000" flipV="1">
            <a:off x="4572000" y="1549389"/>
            <a:ext cx="276130" cy="13138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543532"/>
            <a:ext cx="1800200" cy="10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Aprendizaje Supervisado </a:t>
            </a:r>
            <a:r>
              <a:rPr lang="es-CO" dirty="0"/>
              <a:t>– Extracción de Características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834266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One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-Hot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Encoding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7882" y="2571750"/>
            <a:ext cx="2728632" cy="203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Longitud de sépalo [cm]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Ancho de sépalo [cm]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Longitud de pétalo [cm]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Ancho de pétalo [cm]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color=rojo [1 | 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color=azul [1 | 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color=púrpura [1 | 0]</a:t>
            </a:r>
            <a:endParaRPr lang="es-CO" dirty="0"/>
          </a:p>
        </p:txBody>
      </p:sp>
      <p:sp>
        <p:nvSpPr>
          <p:cNvPr id="6" name="Rectangle 5"/>
          <p:cNvSpPr/>
          <p:nvPr/>
        </p:nvSpPr>
        <p:spPr>
          <a:xfrm>
            <a:off x="683568" y="122385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Uno de los métodos para transformar variables categóricas nominales a un formato en donde el estimador no asuma algún tipo de orden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76056" y="1824021"/>
            <a:ext cx="1228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3147814"/>
            <a:ext cx="3608204" cy="12003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Para el ejemplo de IRIS, cada uno de los colores se convierte en una </a:t>
            </a:r>
            <a:r>
              <a:rPr lang="es-ES" dirty="0" smtClean="0">
                <a:latin typeface="Arial" panose="020B0604020202020204" pitchFamily="34" charset="0"/>
              </a:rPr>
              <a:t>categoría </a:t>
            </a:r>
            <a:r>
              <a:rPr lang="es-ES" dirty="0">
                <a:latin typeface="Arial" panose="020B0604020202020204" pitchFamily="34" charset="0"/>
              </a:rPr>
              <a:t>independiente (una nueva columna)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Aprendizaje Supervisado – Extracción de Características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04"/>
          <a:stretch/>
        </p:blipFill>
        <p:spPr>
          <a:xfrm>
            <a:off x="251520" y="1397999"/>
            <a:ext cx="4124901" cy="1533792"/>
          </a:xfrm>
        </p:spPr>
      </p:pic>
      <p:sp>
        <p:nvSpPr>
          <p:cNvPr id="5" name="TextBox 4"/>
          <p:cNvSpPr txBox="1"/>
          <p:nvPr/>
        </p:nvSpPr>
        <p:spPr>
          <a:xfrm>
            <a:off x="4572000" y="1963901"/>
            <a:ext cx="149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DictVectorizer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964317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One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-Hot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Encoding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11001" y="2351778"/>
            <a:ext cx="4620270" cy="2810267"/>
            <a:chOff x="4511001" y="2351778"/>
            <a:chExt cx="4620270" cy="281026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001" y="2351778"/>
              <a:ext cx="4620270" cy="281026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76079" y="4011910"/>
              <a:ext cx="2304256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63922" y="4948014"/>
              <a:ext cx="447257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3724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13" y="1200151"/>
            <a:ext cx="8779081" cy="723527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Como ejemplo de como trabajar un </a:t>
            </a:r>
            <a:r>
              <a:rPr lang="es-ES" i="1" dirty="0" err="1">
                <a:solidFill>
                  <a:schemeClr val="tx1"/>
                </a:solidFill>
              </a:rPr>
              <a:t>dataset</a:t>
            </a:r>
            <a:r>
              <a:rPr lang="es-ES" dirty="0">
                <a:solidFill>
                  <a:schemeClr val="tx1"/>
                </a:solidFill>
              </a:rPr>
              <a:t> con características numéricas y categóricas se creará un modelo en donde se predecirá la supervivencia de los pasajeros en el </a:t>
            </a:r>
            <a:r>
              <a:rPr lang="es-ES" dirty="0" err="1">
                <a:solidFill>
                  <a:schemeClr val="tx1"/>
                </a:solidFill>
              </a:rPr>
              <a:t>RMS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TITANIC</a:t>
            </a:r>
            <a:r>
              <a:rPr lang="es-ES" dirty="0">
                <a:solidFill>
                  <a:schemeClr val="tx1"/>
                </a:solidFill>
              </a:rPr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0" b="19455"/>
          <a:stretch/>
        </p:blipFill>
        <p:spPr>
          <a:xfrm>
            <a:off x="2411760" y="2787774"/>
            <a:ext cx="3056927" cy="936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9875" y="2283718"/>
            <a:ext cx="18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Carga del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31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88" y="1766888"/>
            <a:ext cx="6992326" cy="2848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085" y="963939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Las </a:t>
            </a:r>
            <a:r>
              <a:rPr lang="es-ES" dirty="0">
                <a:latin typeface="Arial" panose="020B0604020202020204" pitchFamily="34" charset="0"/>
              </a:rPr>
              <a:t>columnas </a:t>
            </a:r>
            <a:r>
              <a:rPr lang="es-ES" i="1" dirty="0" err="1">
                <a:latin typeface="Arial" panose="020B0604020202020204" pitchFamily="34" charset="0"/>
              </a:rPr>
              <a:t>name</a:t>
            </a:r>
            <a:r>
              <a:rPr lang="es-ES" i="1" dirty="0">
                <a:latin typeface="Arial" panose="020B0604020202020204" pitchFamily="34" charset="0"/>
              </a:rPr>
              <a:t>, sex, </a:t>
            </a:r>
            <a:r>
              <a:rPr lang="es-ES" i="1" dirty="0" err="1">
                <a:latin typeface="Arial" panose="020B0604020202020204" pitchFamily="34" charset="0"/>
              </a:rPr>
              <a:t>cabin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embarked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boat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body</a:t>
            </a:r>
            <a:r>
              <a:rPr lang="es-ES" i="1" dirty="0">
                <a:latin typeface="Arial" panose="020B0604020202020204" pitchFamily="34" charset="0"/>
              </a:rPr>
              <a:t> y </a:t>
            </a:r>
            <a:r>
              <a:rPr lang="es-ES" i="1" dirty="0" err="1">
                <a:latin typeface="Arial" panose="020B0604020202020204" pitchFamily="34" charset="0"/>
              </a:rPr>
              <a:t>homedest</a:t>
            </a:r>
            <a:r>
              <a:rPr lang="es-ES" dirty="0">
                <a:latin typeface="Arial" panose="020B0604020202020204" pitchFamily="34" charset="0"/>
              </a:rPr>
              <a:t> puedan ser características </a:t>
            </a:r>
            <a:r>
              <a:rPr lang="es-ES" dirty="0" smtClean="0">
                <a:latin typeface="Arial" panose="020B0604020202020204" pitchFamily="34" charset="0"/>
              </a:rPr>
              <a:t>categóricas</a:t>
            </a:r>
            <a:r>
              <a:rPr lang="es-ES" dirty="0"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7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9702"/>
            <a:ext cx="8229600" cy="22656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639" y="1142348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Las columnas </a:t>
            </a:r>
            <a:r>
              <a:rPr lang="es-ES" i="1" dirty="0" err="1">
                <a:latin typeface="Arial" panose="020B0604020202020204" pitchFamily="34" charset="0"/>
              </a:rPr>
              <a:t>boat</a:t>
            </a:r>
            <a:r>
              <a:rPr lang="es-ES" dirty="0">
                <a:latin typeface="Arial" panose="020B0604020202020204" pitchFamily="34" charset="0"/>
              </a:rPr>
              <a:t> y </a:t>
            </a:r>
            <a:r>
              <a:rPr lang="es-ES" i="1" dirty="0" err="1">
                <a:latin typeface="Arial" panose="020B0604020202020204" pitchFamily="34" charset="0"/>
              </a:rPr>
              <a:t>body</a:t>
            </a:r>
            <a:r>
              <a:rPr lang="es-ES" dirty="0">
                <a:latin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</a:rPr>
              <a:t>estan</a:t>
            </a:r>
            <a:r>
              <a:rPr lang="es-ES" dirty="0">
                <a:latin typeface="Arial" panose="020B0604020202020204" pitchFamily="34" charset="0"/>
              </a:rPr>
              <a:t> directamente relacionadas con la sobrevivencia del pasajero y </a:t>
            </a:r>
            <a:r>
              <a:rPr lang="es-ES" i="1" dirty="0" err="1">
                <a:latin typeface="Arial" panose="020B0604020202020204" pitchFamily="34" charset="0"/>
              </a:rPr>
              <a:t>name</a:t>
            </a:r>
            <a:r>
              <a:rPr lang="es-ES" dirty="0">
                <a:latin typeface="Arial" panose="020B0604020202020204" pitchFamily="34" charset="0"/>
              </a:rPr>
              <a:t> no aporta información para caracterizar si una persona puede o no sobrevivir.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90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¿Qué es Machine </a:t>
            </a:r>
            <a:r>
              <a:rPr lang="es-CO" dirty="0" err="1" smtClean="0">
                <a:solidFill>
                  <a:schemeClr val="tx1"/>
                </a:solidFill>
              </a:rPr>
              <a:t>Learning</a:t>
            </a:r>
            <a:r>
              <a:rPr lang="es-CO" dirty="0" smtClean="0">
                <a:solidFill>
                  <a:schemeClr val="tx1"/>
                </a:solidFill>
              </a:rPr>
              <a:t> (ML)?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Aprendizaje Supervisado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Fases </a:t>
            </a:r>
            <a:r>
              <a:rPr lang="es-CO" dirty="0">
                <a:solidFill>
                  <a:schemeClr val="tx1"/>
                </a:solidFill>
              </a:rPr>
              <a:t>de Desarrollo de un Sistema </a:t>
            </a:r>
            <a:r>
              <a:rPr lang="es-CO" dirty="0" smtClean="0">
                <a:solidFill>
                  <a:schemeClr val="tx1"/>
                </a:solidFill>
              </a:rPr>
              <a:t>de </a:t>
            </a:r>
            <a:r>
              <a:rPr lang="es-CO" dirty="0">
                <a:solidFill>
                  <a:schemeClr val="tx1"/>
                </a:solidFill>
              </a:rPr>
              <a:t>Aprendizaje Supervisado</a:t>
            </a:r>
            <a:endParaRPr lang="es-CO" dirty="0" smtClean="0">
              <a:solidFill>
                <a:schemeClr val="tx1"/>
              </a:solidFill>
            </a:endParaRP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Train and Test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Clasificación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Regresión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Extracción de Características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Supervivencia en el </a:t>
            </a:r>
            <a:r>
              <a:rPr lang="es-CO" dirty="0" err="1" smtClean="0">
                <a:solidFill>
                  <a:schemeClr val="tx1"/>
                </a:solidFill>
              </a:rPr>
              <a:t>RMS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r>
              <a:rPr lang="es-CO" dirty="0" err="1" smtClean="0">
                <a:solidFill>
                  <a:schemeClr val="tx1"/>
                </a:solidFill>
              </a:rPr>
              <a:t>TITANIC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743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979873"/>
            <a:ext cx="7621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Se tomarán las columnas </a:t>
            </a:r>
            <a:r>
              <a:rPr lang="es-ES" i="1" dirty="0" err="1">
                <a:latin typeface="Arial" panose="020B0604020202020204" pitchFamily="34" charset="0"/>
              </a:rPr>
              <a:t>pclass</a:t>
            </a:r>
            <a:r>
              <a:rPr lang="es-ES" i="1" dirty="0">
                <a:latin typeface="Arial" panose="020B0604020202020204" pitchFamily="34" charset="0"/>
              </a:rPr>
              <a:t>, sex, </a:t>
            </a:r>
            <a:r>
              <a:rPr lang="es-ES" i="1" dirty="0" err="1">
                <a:latin typeface="Arial" panose="020B0604020202020204" pitchFamily="34" charset="0"/>
              </a:rPr>
              <a:t>age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sibsp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parch</a:t>
            </a:r>
            <a:r>
              <a:rPr lang="es-ES" i="1" dirty="0">
                <a:latin typeface="Arial" panose="020B0604020202020204" pitchFamily="34" charset="0"/>
              </a:rPr>
              <a:t>, </a:t>
            </a:r>
            <a:r>
              <a:rPr lang="es-ES" i="1" dirty="0" err="1">
                <a:latin typeface="Arial" panose="020B0604020202020204" pitchFamily="34" charset="0"/>
              </a:rPr>
              <a:t>fare</a:t>
            </a:r>
            <a:r>
              <a:rPr lang="es-ES" i="1" dirty="0">
                <a:latin typeface="Arial" panose="020B0604020202020204" pitchFamily="34" charset="0"/>
              </a:rPr>
              <a:t> y </a:t>
            </a:r>
            <a:r>
              <a:rPr lang="es-ES" i="1" dirty="0" err="1" smtClean="0">
                <a:latin typeface="Arial" panose="020B0604020202020204" pitchFamily="34" charset="0"/>
              </a:rPr>
              <a:t>embarked</a:t>
            </a:r>
            <a:r>
              <a:rPr lang="es-ES" dirty="0" smtClean="0">
                <a:latin typeface="Arial" panose="020B0604020202020204" pitchFamily="34" charset="0"/>
              </a:rPr>
              <a:t> </a:t>
            </a:r>
            <a:r>
              <a:rPr lang="es-ES" dirty="0">
                <a:latin typeface="Arial" panose="020B0604020202020204" pitchFamily="34" charset="0"/>
              </a:rPr>
              <a:t>como </a:t>
            </a:r>
            <a:r>
              <a:rPr lang="es-ES" dirty="0" smtClean="0">
                <a:latin typeface="Arial" panose="020B0604020202020204" pitchFamily="34" charset="0"/>
              </a:rPr>
              <a:t>características.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9137"/>
            <a:ext cx="5677692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48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283718"/>
            <a:ext cx="5763429" cy="19243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528" y="928101"/>
            <a:ext cx="7632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Las </a:t>
            </a:r>
            <a:r>
              <a:rPr lang="es-ES" dirty="0">
                <a:latin typeface="Arial" panose="020B0604020202020204" pitchFamily="34" charset="0"/>
              </a:rPr>
              <a:t>características </a:t>
            </a:r>
            <a:r>
              <a:rPr lang="es-ES" b="1" i="1" dirty="0">
                <a:latin typeface="Arial" panose="020B0604020202020204" pitchFamily="34" charset="0"/>
              </a:rPr>
              <a:t>sex</a:t>
            </a:r>
            <a:r>
              <a:rPr lang="es-ES" dirty="0">
                <a:latin typeface="Arial" panose="020B0604020202020204" pitchFamily="34" charset="0"/>
              </a:rPr>
              <a:t> y </a:t>
            </a:r>
            <a:r>
              <a:rPr lang="es-ES" b="1" i="1" dirty="0" err="1">
                <a:latin typeface="Arial" panose="020B0604020202020204" pitchFamily="34" charset="0"/>
              </a:rPr>
              <a:t>embarked</a:t>
            </a:r>
            <a:r>
              <a:rPr lang="es-ES" dirty="0">
                <a:latin typeface="Arial" panose="020B0604020202020204" pitchFamily="34" charset="0"/>
              </a:rPr>
              <a:t> son variables categóricas y no pueden ser ingresadas a los </a:t>
            </a:r>
            <a:r>
              <a:rPr lang="es-ES" dirty="0" smtClean="0">
                <a:latin typeface="Arial" panose="020B0604020202020204" pitchFamily="34" charset="0"/>
              </a:rPr>
              <a:t>algoritmos </a:t>
            </a:r>
            <a:r>
              <a:rPr lang="es-ES" dirty="0">
                <a:latin typeface="Arial" panose="020B0604020202020204" pitchFamily="34" charset="0"/>
              </a:rPr>
              <a:t>de aprendizaje automático.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1771890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One</a:t>
            </a:r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-Hot </a:t>
            </a:r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Encoding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Elbow Connector 8"/>
          <p:cNvCxnSpPr>
            <a:stCxn id="7" idx="2"/>
            <a:endCxn id="3" idx="1"/>
          </p:cNvCxnSpPr>
          <p:nvPr/>
        </p:nvCxnSpPr>
        <p:spPr>
          <a:xfrm rot="16200000" flipH="1">
            <a:off x="1109785" y="2519967"/>
            <a:ext cx="1104656" cy="347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116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Supervivencia en el RMS TITANIC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88" y="2425392"/>
            <a:ext cx="6811326" cy="2029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35" b="75280"/>
          <a:stretch/>
        </p:blipFill>
        <p:spPr>
          <a:xfrm>
            <a:off x="395536" y="1926415"/>
            <a:ext cx="6992326" cy="2160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914" y="997131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</a:rPr>
              <a:t>La </a:t>
            </a:r>
            <a:r>
              <a:rPr lang="es-ES" dirty="0">
                <a:latin typeface="Arial" panose="020B0604020202020204" pitchFamily="34" charset="0"/>
              </a:rPr>
              <a:t>característica </a:t>
            </a:r>
            <a:r>
              <a:rPr lang="es-ES" b="1" i="1" dirty="0" err="1">
                <a:latin typeface="Arial" panose="020B0604020202020204" pitchFamily="34" charset="0"/>
              </a:rPr>
              <a:t>pclass</a:t>
            </a:r>
            <a:r>
              <a:rPr lang="es-ES" dirty="0">
                <a:latin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</a:rPr>
              <a:t>es categórica a pesar de </a:t>
            </a:r>
            <a:r>
              <a:rPr lang="es-ES" dirty="0">
                <a:latin typeface="Arial" panose="020B0604020202020204" pitchFamily="34" charset="0"/>
              </a:rPr>
              <a:t>que sus valores son numéricos. 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3275856" y="1419622"/>
            <a:ext cx="72008" cy="42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4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Supervivencia en el RMS TITANIC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9622"/>
            <a:ext cx="3934374" cy="28197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584" y="963939"/>
            <a:ext cx="149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chemeClr val="accent2">
                    <a:lumMod val="75000"/>
                  </a:schemeClr>
                </a:solidFill>
              </a:rPr>
              <a:t>DictVectorizer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83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Supervivencia en el </a:t>
            </a:r>
            <a:r>
              <a:rPr lang="es-ES" dirty="0" err="1" smtClean="0"/>
              <a:t>RMS</a:t>
            </a:r>
            <a:r>
              <a:rPr lang="es-ES" dirty="0" smtClean="0"/>
              <a:t> </a:t>
            </a:r>
            <a:r>
              <a:rPr lang="es-ES" dirty="0" err="1" smtClean="0"/>
              <a:t>TITANIC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9142" y="1011084"/>
            <a:ext cx="4572000" cy="83099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</a:rPr>
              <a:t>Es posible que algunos de los valores en </a:t>
            </a:r>
            <a:r>
              <a:rPr lang="es-ES" sz="1600" dirty="0" smtClean="0">
                <a:latin typeface="Arial" panose="020B0604020202020204" pitchFamily="34" charset="0"/>
              </a:rPr>
              <a:t>el </a:t>
            </a:r>
            <a:r>
              <a:rPr lang="es-ES" sz="1600" i="1" dirty="0" err="1" smtClean="0">
                <a:latin typeface="Arial" panose="020B0604020202020204" pitchFamily="34" charset="0"/>
              </a:rPr>
              <a:t>data</a:t>
            </a:r>
            <a:r>
              <a:rPr lang="es-ES" sz="1600" dirty="0" err="1" smtClean="0">
                <a:latin typeface="Arial" panose="020B0604020202020204" pitchFamily="34" charset="0"/>
              </a:rPr>
              <a:t>set</a:t>
            </a:r>
            <a:r>
              <a:rPr lang="es-ES" sz="1600" dirty="0" smtClean="0">
                <a:latin typeface="Arial" panose="020B0604020202020204" pitchFamily="34" charset="0"/>
              </a:rPr>
              <a:t> contenga </a:t>
            </a:r>
            <a:r>
              <a:rPr lang="es-ES" sz="1600" dirty="0">
                <a:latin typeface="Arial" panose="020B0604020202020204" pitchFamily="34" charset="0"/>
              </a:rPr>
              <a:t>valores </a:t>
            </a:r>
            <a:r>
              <a:rPr lang="es-ES" sz="1600" dirty="0" err="1">
                <a:latin typeface="Arial" panose="020B0604020202020204" pitchFamily="34" charset="0"/>
              </a:rPr>
              <a:t>NaN</a:t>
            </a:r>
            <a:r>
              <a:rPr lang="es-ES" sz="1600" dirty="0">
                <a:latin typeface="Arial" panose="020B0604020202020204" pitchFamily="34" charset="0"/>
              </a:rPr>
              <a:t> y si </a:t>
            </a:r>
            <a:r>
              <a:rPr lang="es-ES" sz="1600" dirty="0" smtClean="0">
                <a:latin typeface="Arial" panose="020B0604020202020204" pitchFamily="34" charset="0"/>
              </a:rPr>
              <a:t>este fuera </a:t>
            </a:r>
            <a:r>
              <a:rPr lang="es-ES" sz="1600" dirty="0">
                <a:latin typeface="Arial" panose="020B0604020202020204" pitchFamily="34" charset="0"/>
              </a:rPr>
              <a:t>el caso se debe realizar </a:t>
            </a:r>
            <a:r>
              <a:rPr lang="es-ES" sz="1600" dirty="0" smtClean="0">
                <a:latin typeface="Arial" panose="020B0604020202020204" pitchFamily="34" charset="0"/>
              </a:rPr>
              <a:t>un </a:t>
            </a:r>
            <a:r>
              <a:rPr lang="es-ES" sz="1600" dirty="0" err="1" smtClean="0">
                <a:latin typeface="Arial" panose="020B0604020202020204" pitchFamily="34" charset="0"/>
              </a:rPr>
              <a:t>Imputer</a:t>
            </a:r>
            <a:r>
              <a:rPr lang="es-ES" sz="1600" dirty="0" smtClean="0">
                <a:latin typeface="Arial" panose="020B0604020202020204" pitchFamily="34" charset="0"/>
              </a:rPr>
              <a:t>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" r="740" b="25242"/>
          <a:stretch/>
        </p:blipFill>
        <p:spPr>
          <a:xfrm>
            <a:off x="739142" y="2499742"/>
            <a:ext cx="2219635" cy="648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2" y="3496799"/>
            <a:ext cx="3391373" cy="1200318"/>
          </a:xfrm>
          <a:prstGeom prst="rect">
            <a:avLst/>
          </a:prstGeom>
        </p:spPr>
      </p:pic>
      <p:cxnSp>
        <p:nvCxnSpPr>
          <p:cNvPr id="8" name="Elbow Connector 7"/>
          <p:cNvCxnSpPr>
            <a:stCxn id="5" idx="2"/>
            <a:endCxn id="6" idx="1"/>
          </p:cNvCxnSpPr>
          <p:nvPr/>
        </p:nvCxnSpPr>
        <p:spPr>
          <a:xfrm rot="16200000" flipH="1">
            <a:off x="1962479" y="3034295"/>
            <a:ext cx="949144" cy="11761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89714" y="194567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 smtClean="0">
                <a:latin typeface="Helvetica Neue"/>
              </a:rPr>
              <a:t>Esta</a:t>
            </a:r>
            <a:r>
              <a:rPr lang="en-GB" sz="1400" dirty="0" smtClean="0">
                <a:latin typeface="Helvetica Neue"/>
              </a:rPr>
              <a:t> </a:t>
            </a:r>
            <a:r>
              <a:rPr lang="es-CO" sz="1400" dirty="0" smtClean="0">
                <a:latin typeface="Helvetica Neue"/>
              </a:rPr>
              <a:t>función permite reemplazar los registros vacíos </a:t>
            </a:r>
            <a:r>
              <a:rPr lang="en-GB" sz="1400" dirty="0" smtClean="0">
                <a:latin typeface="Helvetica Neue"/>
              </a:rPr>
              <a:t>con:</a:t>
            </a:r>
          </a:p>
          <a:p>
            <a:pPr marL="285750" indent="-285750">
              <a:buFontTx/>
              <a:buChar char="-"/>
            </a:pPr>
            <a:r>
              <a:rPr lang="es-CO" sz="1400" dirty="0" smtClean="0"/>
              <a:t>Media</a:t>
            </a:r>
          </a:p>
          <a:p>
            <a:pPr marL="285750" indent="-285750">
              <a:buFontTx/>
              <a:buChar char="-"/>
            </a:pPr>
            <a:r>
              <a:rPr lang="es-CO" sz="1400" dirty="0" smtClean="0"/>
              <a:t>Mediana</a:t>
            </a:r>
          </a:p>
          <a:p>
            <a:pPr marL="285750" indent="-285750">
              <a:buFontTx/>
              <a:buChar char="-"/>
            </a:pPr>
            <a:r>
              <a:rPr lang="es-CO" sz="1400" dirty="0" smtClean="0"/>
              <a:t>El valor más frecuente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3268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Supervivencia en el </a:t>
            </a:r>
            <a:r>
              <a:rPr lang="es-ES" dirty="0" err="1"/>
              <a:t>RMS</a:t>
            </a:r>
            <a:r>
              <a:rPr lang="es-ES" dirty="0"/>
              <a:t> </a:t>
            </a:r>
            <a:r>
              <a:rPr lang="es-ES" dirty="0" err="1"/>
              <a:t>TITANIC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63939"/>
            <a:ext cx="6870263" cy="3394075"/>
          </a:xfrm>
        </p:spPr>
      </p:pic>
    </p:spTree>
    <p:extLst>
      <p:ext uri="{BB962C8B-B14F-4D97-AF65-F5344CB8AC3E}">
        <p14:creationId xmlns:p14="http://schemas.microsoft.com/office/powerpoint/2010/main" val="2724721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aptura de pantalla 2017-07-10 a la(s) 11.46.09 a.m.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7018" y="-54573"/>
            <a:ext cx="9304963" cy="52340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47662" y="1089695"/>
            <a:ext cx="5294951" cy="2949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ángulo 3"/>
          <p:cNvSpPr/>
          <p:nvPr/>
        </p:nvSpPr>
        <p:spPr>
          <a:xfrm>
            <a:off x="6136077" y="2696502"/>
            <a:ext cx="2833735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Teléfono: (+057) (6) 8930360</a:t>
            </a:r>
          </a:p>
          <a:p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www.bios.co</a:t>
            </a:r>
          </a:p>
          <a:p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Email: contacto@bios.co</a:t>
            </a:r>
          </a:p>
          <a:p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Dirección: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Ecoparque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Los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Yarumos</a:t>
            </a: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Edificio BIOS Manizales, Caldas, Colombia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228185" y="1393047"/>
            <a:ext cx="2566582" cy="623246"/>
          </a:xfrm>
          <a:prstGeom prst="rect">
            <a:avLst/>
          </a:prstGeom>
        </p:spPr>
        <p:txBody>
          <a:bodyPr wrap="square" lIns="68579" tIns="34289" rIns="68579" bIns="34289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4500" b="1" dirty="0">
                <a:solidFill>
                  <a:srgbClr val="8DBF4D"/>
                </a:solidFill>
              </a:rPr>
              <a:t>GRACIAS</a:t>
            </a:r>
            <a:endParaRPr lang="es-CO" sz="4500" b="1" dirty="0">
              <a:solidFill>
                <a:srgbClr val="4392A7"/>
              </a:solidFill>
            </a:endParaRPr>
          </a:p>
        </p:txBody>
      </p:sp>
      <p:pic>
        <p:nvPicPr>
          <p:cNvPr id="6" name="Picture 2" descr="http://cdn29.us1.fansshare.com/pictures/twitter/facebook-twitter-logo-vector-wallpaper-hd-logo-890077743.jpg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84"/>
          <a:stretch/>
        </p:blipFill>
        <p:spPr bwMode="auto">
          <a:xfrm>
            <a:off x="6492313" y="4529733"/>
            <a:ext cx="360040" cy="393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8/8e/YouTube_Shiny_Icon.svg/2000px-YouTube_Shiny_Icon.svg.png"/>
          <p:cNvPicPr>
            <a:picLocks noChangeAspect="1" noChangeArrowheads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4529733"/>
            <a:ext cx="357333" cy="35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6178452" y="4923290"/>
            <a:ext cx="10422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BIOS.COLOMBIA</a:t>
            </a:r>
            <a:endParaRPr lang="es-C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7196807" y="4923289"/>
            <a:ext cx="699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@bios_co</a:t>
            </a:r>
            <a:endParaRPr lang="es-CO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995313" y="4923289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Bios Colombia</a:t>
            </a:r>
          </a:p>
        </p:txBody>
      </p:sp>
      <p:pic>
        <p:nvPicPr>
          <p:cNvPr id="13" name="Picture 2" descr="http://cdn29.us1.fansshare.com/pictures/twitter/facebook-twitter-logo-vector-wallpaper-hd-logo-890077743.jpg"/>
          <p:cNvPicPr>
            <a:picLocks noChangeAspect="1" noChangeArrowheads="1"/>
          </p:cNvPicPr>
          <p:nvPr/>
        </p:nvPicPr>
        <p:blipFill rotWithShape="1"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06" b="-5784"/>
          <a:stretch/>
        </p:blipFill>
        <p:spPr bwMode="auto">
          <a:xfrm>
            <a:off x="7326411" y="4529733"/>
            <a:ext cx="360040" cy="393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Machine </a:t>
            </a:r>
            <a:r>
              <a:rPr lang="es-CO" dirty="0" err="1"/>
              <a:t>Learning</a:t>
            </a:r>
            <a:r>
              <a:rPr lang="es-CO" dirty="0"/>
              <a:t> (ML</a:t>
            </a:r>
            <a:r>
              <a:rPr lang="es-CO" dirty="0" smtClean="0"/>
              <a:t>)?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843558"/>
            <a:ext cx="5089076" cy="3394075"/>
          </a:xfrm>
        </p:spPr>
      </p:pic>
      <p:sp>
        <p:nvSpPr>
          <p:cNvPr id="8" name="TextBox 7"/>
          <p:cNvSpPr txBox="1"/>
          <p:nvPr/>
        </p:nvSpPr>
        <p:spPr>
          <a:xfrm>
            <a:off x="755577" y="1347614"/>
            <a:ext cx="20882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/>
              <a:t>Arthur </a:t>
            </a:r>
            <a:r>
              <a:rPr lang="es-ES" b="1" i="1" dirty="0" smtClean="0"/>
              <a:t>Samuel</a:t>
            </a:r>
          </a:p>
          <a:p>
            <a:endParaRPr lang="es-ES" b="1" i="1" dirty="0" smtClean="0"/>
          </a:p>
          <a:p>
            <a:r>
              <a:rPr lang="es-ES" i="1" dirty="0" smtClean="0"/>
              <a:t>El </a:t>
            </a:r>
            <a:r>
              <a:rPr lang="es-ES" i="1" dirty="0"/>
              <a:t>campo de estudio que da a las computadoras la </a:t>
            </a:r>
            <a:r>
              <a:rPr lang="es-ES" i="1" dirty="0" smtClean="0"/>
              <a:t>capacidad </a:t>
            </a:r>
            <a:r>
              <a:rPr lang="es-ES" i="1" dirty="0"/>
              <a:t>de aprender sin estar explícitamente programadas"</a:t>
            </a:r>
            <a:r>
              <a:rPr lang="es-ES" dirty="0"/>
              <a:t> Esta es la definición más antigua e informal.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0152" y="627534"/>
            <a:ext cx="24986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i="1" dirty="0">
                <a:latin typeface="Arial" panose="020B0604020202020204" pitchFamily="34" charset="0"/>
              </a:rPr>
              <a:t>Tom Mitchell</a:t>
            </a:r>
            <a:r>
              <a:rPr lang="es-ES" dirty="0">
                <a:latin typeface="Arial" panose="020B0604020202020204" pitchFamily="34" charset="0"/>
              </a:rPr>
              <a:t> </a:t>
            </a:r>
            <a:endParaRPr lang="es-ES" dirty="0" smtClean="0">
              <a:latin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</a:rPr>
              <a:t>Se </a:t>
            </a:r>
            <a:r>
              <a:rPr lang="es-ES" dirty="0">
                <a:latin typeface="Arial" panose="020B0604020202020204" pitchFamily="34" charset="0"/>
              </a:rPr>
              <a:t>dice que un programa de computadora aprende de la experiencia E con respecto a una clase de tareas T y la medida de rendimiento P, si su desempeño en tareas en T, medido por P, mejora con la experiencia 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7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Machine </a:t>
            </a:r>
            <a:r>
              <a:rPr lang="es-CO" dirty="0" err="1"/>
              <a:t>Learning</a:t>
            </a:r>
            <a:r>
              <a:rPr lang="es-CO" dirty="0"/>
              <a:t> (ML</a:t>
            </a:r>
            <a:r>
              <a:rPr lang="es-CO" dirty="0" smtClean="0"/>
              <a:t>)?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913" y="1200151"/>
            <a:ext cx="8229601" cy="3394472"/>
          </a:xfrm>
        </p:spPr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Machine </a:t>
            </a:r>
            <a:r>
              <a:rPr lang="es-CO" dirty="0" err="1" smtClean="0">
                <a:solidFill>
                  <a:schemeClr val="tx1"/>
                </a:solidFill>
              </a:rPr>
              <a:t>Learning</a:t>
            </a:r>
            <a:endParaRPr lang="es-CO" dirty="0" smtClean="0">
              <a:solidFill>
                <a:schemeClr val="tx1"/>
              </a:solidFill>
            </a:endParaRP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Campo de estudio que da a los computadores la habilidad de aprender sin tener que programarse de forma explicita.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Se toman decisiones “inteligentes” y se realizan predicciones a partir de los datos.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Algoritmos de Machine </a:t>
            </a:r>
            <a:r>
              <a:rPr lang="es-CO" dirty="0" err="1" smtClean="0">
                <a:solidFill>
                  <a:schemeClr val="tx1"/>
                </a:solidFill>
              </a:rPr>
              <a:t>Learning</a:t>
            </a:r>
            <a:endParaRPr lang="es-CO" dirty="0" smtClean="0">
              <a:solidFill>
                <a:schemeClr val="tx1"/>
              </a:solidFill>
            </a:endParaRP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Se basan esencialmente en probabilidad y estadística.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Pueden ser aplicados a mano pero llevarían tiempos enormes.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2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Machine </a:t>
            </a:r>
            <a:r>
              <a:rPr lang="es-CO" dirty="0" err="1"/>
              <a:t>Learning</a:t>
            </a:r>
            <a:r>
              <a:rPr lang="es-CO" dirty="0"/>
              <a:t> (ML)?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543192"/>
              </p:ext>
            </p:extLst>
          </p:nvPr>
        </p:nvGraphicFramePr>
        <p:xfrm>
          <a:off x="539552" y="1347614"/>
          <a:ext cx="7554739" cy="252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323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9512" y="2139702"/>
            <a:ext cx="8229600" cy="857250"/>
          </a:xfrm>
        </p:spPr>
        <p:txBody>
          <a:bodyPr/>
          <a:lstStyle/>
          <a:p>
            <a:pPr algn="ctr"/>
            <a:r>
              <a:rPr lang="es-CO" sz="3200" dirty="0" smtClean="0"/>
              <a:t>APRENDIZAJE SUPERVISADO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870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5642195" y="1131590"/>
            <a:ext cx="1594101" cy="207438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387282" y="1491630"/>
            <a:ext cx="2120822" cy="172819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Fases de Desarrollo de un Sistema de Aprendizaje Supervisado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923678"/>
            <a:ext cx="1080120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Etiquetas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23528" y="2427734"/>
            <a:ext cx="1080120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Datos</a:t>
            </a:r>
            <a:endParaRPr lang="en-US" sz="1600" dirty="0"/>
          </a:p>
        </p:txBody>
      </p:sp>
      <p:sp>
        <p:nvSpPr>
          <p:cNvPr id="7" name="Right Arrow 6"/>
          <p:cNvSpPr/>
          <p:nvPr/>
        </p:nvSpPr>
        <p:spPr>
          <a:xfrm>
            <a:off x="1475656" y="2269870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63688" y="1851670"/>
            <a:ext cx="1298366" cy="864096"/>
            <a:chOff x="1905482" y="1923678"/>
            <a:chExt cx="1298366" cy="864096"/>
          </a:xfrm>
        </p:grpSpPr>
        <p:sp>
          <p:nvSpPr>
            <p:cNvPr id="8" name="Rectangle 7"/>
            <p:cNvSpPr/>
            <p:nvPr/>
          </p:nvSpPr>
          <p:spPr>
            <a:xfrm>
              <a:off x="1905482" y="1923678"/>
              <a:ext cx="1298366" cy="50405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Datos de entrenamiento</a:t>
              </a:r>
              <a:endParaRPr lang="en-US" sz="12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482" y="2427734"/>
              <a:ext cx="1298366" cy="36004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Datos de evaluación</a:t>
              </a:r>
              <a:endParaRPr lang="en-US" sz="1200" dirty="0"/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74914" y="1491630"/>
            <a:ext cx="3200942" cy="172819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82" y="2836642"/>
            <a:ext cx="18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>
                <a:solidFill>
                  <a:srgbClr val="92D050"/>
                </a:solidFill>
              </a:rPr>
              <a:t>Preprocesamiento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3" name="Snip Diagonal Corner Rectangle 12"/>
          <p:cNvSpPr/>
          <p:nvPr/>
        </p:nvSpPr>
        <p:spPr>
          <a:xfrm>
            <a:off x="3670788" y="1841308"/>
            <a:ext cx="1514390" cy="557781"/>
          </a:xfrm>
          <a:prstGeom prst="snip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dirty="0" smtClean="0"/>
              <a:t>Algoritmo de Aprendizaje</a:t>
            </a:r>
            <a:endParaRPr lang="en-US" sz="1400" dirty="0"/>
          </a:p>
        </p:txBody>
      </p:sp>
      <p:sp>
        <p:nvSpPr>
          <p:cNvPr id="15" name="Right Arrow 14"/>
          <p:cNvSpPr/>
          <p:nvPr/>
        </p:nvSpPr>
        <p:spPr>
          <a:xfrm>
            <a:off x="3131840" y="2139702"/>
            <a:ext cx="432048" cy="130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77705" y="2836642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92D050"/>
                </a:solidFill>
              </a:rPr>
              <a:t>Aprendizaje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8144" y="2024004"/>
            <a:ext cx="1080120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Modelo Final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6012160" y="1468163"/>
            <a:ext cx="792088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Etiquetas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78331" y="2787774"/>
            <a:ext cx="118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92D050"/>
                </a:solidFill>
              </a:rPr>
              <a:t>Evaluación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26" name="Elbow Connector 25"/>
          <p:cNvCxnSpPr>
            <a:stCxn id="9" idx="3"/>
            <a:endCxn id="20" idx="2"/>
          </p:cNvCxnSpPr>
          <p:nvPr/>
        </p:nvCxnSpPr>
        <p:spPr>
          <a:xfrm flipV="1">
            <a:off x="3062054" y="2384044"/>
            <a:ext cx="3346150" cy="151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1" idx="2"/>
          </p:cNvCxnSpPr>
          <p:nvPr/>
        </p:nvCxnSpPr>
        <p:spPr>
          <a:xfrm flipV="1">
            <a:off x="6408204" y="1828203"/>
            <a:ext cx="0" cy="195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1" idx="3"/>
            <a:endCxn id="9" idx="2"/>
          </p:cNvCxnSpPr>
          <p:nvPr/>
        </p:nvCxnSpPr>
        <p:spPr>
          <a:xfrm flipH="1">
            <a:off x="2412871" y="1648183"/>
            <a:ext cx="4391377" cy="1067583"/>
          </a:xfrm>
          <a:prstGeom prst="bentConnector4">
            <a:avLst>
              <a:gd name="adj1" fmla="val -7288"/>
              <a:gd name="adj2" fmla="val 1118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109351" y="3815997"/>
            <a:ext cx="1080120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Nuevos Datos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7596336" y="4371950"/>
            <a:ext cx="792088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Etiquetas</a:t>
            </a:r>
            <a:endParaRPr lang="en-US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5672564" y="3505259"/>
            <a:ext cx="1594101" cy="128229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923960" y="4299942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92D050"/>
                </a:solidFill>
              </a:rPr>
              <a:t>Predicción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65245" y="3810946"/>
            <a:ext cx="1080120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Modelo Final</a:t>
            </a:r>
            <a:endParaRPr lang="en-US" sz="1200" dirty="0"/>
          </a:p>
        </p:txBody>
      </p:sp>
      <p:cxnSp>
        <p:nvCxnSpPr>
          <p:cNvPr id="51" name="Straight Arrow Connector 50"/>
          <p:cNvCxnSpPr>
            <a:stCxn id="33" idx="3"/>
            <a:endCxn id="49" idx="1"/>
          </p:cNvCxnSpPr>
          <p:nvPr/>
        </p:nvCxnSpPr>
        <p:spPr>
          <a:xfrm flipV="1">
            <a:off x="5189471" y="3990966"/>
            <a:ext cx="775774" cy="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9" idx="3"/>
            <a:endCxn id="34" idx="1"/>
          </p:cNvCxnSpPr>
          <p:nvPr/>
        </p:nvCxnSpPr>
        <p:spPr>
          <a:xfrm>
            <a:off x="7045365" y="3990966"/>
            <a:ext cx="550971" cy="561004"/>
          </a:xfrm>
          <a:prstGeom prst="bentConnector3">
            <a:avLst>
              <a:gd name="adj1" fmla="val 702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356150" y="867311"/>
            <a:ext cx="2268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Selección del Modelo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Cross-</a:t>
            </a:r>
            <a:r>
              <a:rPr lang="es-CO" sz="1000" dirty="0" err="1" smtClean="0"/>
              <a:t>Validation</a:t>
            </a:r>
            <a:endParaRPr lang="es-CO" sz="1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Optimización de </a:t>
            </a:r>
            <a:r>
              <a:rPr lang="es-CO" sz="1000" dirty="0" err="1" smtClean="0"/>
              <a:t>Hyperparámetros</a:t>
            </a:r>
            <a:endParaRPr lang="es-CO" sz="1000" dirty="0" smtClean="0"/>
          </a:p>
        </p:txBody>
      </p:sp>
      <p:sp>
        <p:nvSpPr>
          <p:cNvPr id="62" name="TextBox 61"/>
          <p:cNvSpPr txBox="1"/>
          <p:nvPr/>
        </p:nvSpPr>
        <p:spPr>
          <a:xfrm>
            <a:off x="797451" y="865624"/>
            <a:ext cx="24609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Selección de características</a:t>
            </a:r>
            <a:endParaRPr lang="en-US" sz="10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000" dirty="0" smtClean="0"/>
              <a:t>Conjuntos de Entrenamiento y Prueba</a:t>
            </a:r>
          </a:p>
        </p:txBody>
      </p:sp>
      <p:sp>
        <p:nvSpPr>
          <p:cNvPr id="63" name="Left-Right Arrow 62"/>
          <p:cNvSpPr/>
          <p:nvPr/>
        </p:nvSpPr>
        <p:spPr>
          <a:xfrm>
            <a:off x="5303495" y="2138279"/>
            <a:ext cx="497603" cy="1315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/>
          <p:cNvSpPr/>
          <p:nvPr/>
        </p:nvSpPr>
        <p:spPr>
          <a:xfrm>
            <a:off x="6367237" y="3091587"/>
            <a:ext cx="144016" cy="5602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Aprendizaje Supervisado – Train and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tx1"/>
                </a:solidFill>
              </a:rPr>
              <a:t>Una practica común en Machine </a:t>
            </a:r>
            <a:r>
              <a:rPr lang="es-CO" dirty="0" err="1" smtClean="0">
                <a:solidFill>
                  <a:schemeClr val="tx1"/>
                </a:solidFill>
              </a:rPr>
              <a:t>Learning</a:t>
            </a:r>
            <a:r>
              <a:rPr lang="es-CO" dirty="0" smtClean="0">
                <a:solidFill>
                  <a:schemeClr val="tx1"/>
                </a:solidFill>
              </a:rPr>
              <a:t> es dividir el </a:t>
            </a:r>
            <a:r>
              <a:rPr lang="es-CO" dirty="0" err="1" smtClean="0">
                <a:solidFill>
                  <a:schemeClr val="tx1"/>
                </a:solidFill>
              </a:rPr>
              <a:t>dataset</a:t>
            </a:r>
            <a:r>
              <a:rPr lang="es-CO" dirty="0" smtClean="0">
                <a:solidFill>
                  <a:schemeClr val="tx1"/>
                </a:solidFill>
              </a:rPr>
              <a:t> en dos conjuntos: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Conjunto de Entrenamiento</a:t>
            </a:r>
          </a:p>
          <a:p>
            <a:pPr lvl="1"/>
            <a:r>
              <a:rPr lang="es-CO" dirty="0" smtClean="0">
                <a:solidFill>
                  <a:schemeClr val="tx1"/>
                </a:solidFill>
              </a:rPr>
              <a:t>Conjunto de prueba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30660" y="2355726"/>
                <a:ext cx="6867586" cy="1394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32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CO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1.8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3.2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4.5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4.2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O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C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1.6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5.4</m:t>
                                </m:r>
                              </m:e>
                            </m:mr>
                            <m:mr>
                              <m:e>
                                <m:r>
                                  <a:rPr lang="es-CO" sz="32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0" y="2355726"/>
                <a:ext cx="6867586" cy="1394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907704" y="2355726"/>
            <a:ext cx="2808312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7704" y="3363838"/>
            <a:ext cx="2808312" cy="45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04248" y="2355726"/>
            <a:ext cx="1008112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04248" y="3363838"/>
            <a:ext cx="1008112" cy="458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55976" y="1782230"/>
            <a:ext cx="279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chemeClr val="accent1"/>
                </a:solidFill>
              </a:rPr>
              <a:t>Conjunto de Entrenamiento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1719" y="4079874"/>
            <a:ext cx="20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>
                <a:solidFill>
                  <a:srgbClr val="FF0000"/>
                </a:solidFill>
              </a:rPr>
              <a:t>Conjunto de Prueba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6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26850</TotalTime>
  <Words>1012</Words>
  <Application>Microsoft Office PowerPoint</Application>
  <PresentationFormat>On-screen Show (16:9)</PresentationFormat>
  <Paragraphs>176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Helvetica Neue</vt:lpstr>
      <vt:lpstr>STIXMathJax_Latin</vt:lpstr>
      <vt:lpstr>STIXMathJax_Main</vt:lpstr>
      <vt:lpstr>Wingdings</vt:lpstr>
      <vt:lpstr>Tema de Office</vt:lpstr>
      <vt:lpstr>PowerPoint Presentation</vt:lpstr>
      <vt:lpstr>Una Introducción a Machine Learning con Python – Scikit-Learn</vt:lpstr>
      <vt:lpstr>AGENDA</vt:lpstr>
      <vt:lpstr>¿Qué es Machine Learning (ML)?</vt:lpstr>
      <vt:lpstr>¿Qué es Machine Learning (ML)?</vt:lpstr>
      <vt:lpstr>¿Qué es Machine Learning (ML)?</vt:lpstr>
      <vt:lpstr>APRENDIZAJE SUPERVISADO</vt:lpstr>
      <vt:lpstr>Fases de Desarrollo de un Sistema de Aprendizaje Supervisado</vt:lpstr>
      <vt:lpstr>Aprendizaje Supervisado – Train and Test</vt:lpstr>
      <vt:lpstr>Aprendizaje Supervisado – Train and Test</vt:lpstr>
      <vt:lpstr>Aprendizaje Supervisado – Train and Test</vt:lpstr>
      <vt:lpstr>Aprendizaje Supervisado – Train and Test</vt:lpstr>
      <vt:lpstr>Aprendizaje Supervisado – Train and Test</vt:lpstr>
      <vt:lpstr>Aprendizaje Supervisado – Clasificación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Regresión</vt:lpstr>
      <vt:lpstr>Aprendizaje Supervisado – Extracción de Características</vt:lpstr>
      <vt:lpstr>Aprendizaje Supervisado – Extracción de Características</vt:lpstr>
      <vt:lpstr>Aprendizaje Supervisado – Extracción de Características</vt:lpstr>
      <vt:lpstr>Supervivencia en el RMS TITANIC</vt:lpstr>
      <vt:lpstr>Supervivencia en el RMS TITANIC</vt:lpstr>
      <vt:lpstr>Supervivencia en el RMS TITANIC</vt:lpstr>
      <vt:lpstr>Supervivencia en el RMS TITANIC</vt:lpstr>
      <vt:lpstr>Supervivencia en el RMS TITANIC</vt:lpstr>
      <vt:lpstr>Supervivencia en el RMS TITANIC</vt:lpstr>
      <vt:lpstr>Supervivencia en el RMS TITANIC</vt:lpstr>
      <vt:lpstr>Supervivencia en el RMS TITANIC</vt:lpstr>
      <vt:lpstr>Supervivencia en el RMS TITANIC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Julix</dc:creator>
  <cp:lastModifiedBy>Luisito Torres</cp:lastModifiedBy>
  <cp:revision>453</cp:revision>
  <dcterms:created xsi:type="dcterms:W3CDTF">2015-06-29T14:23:49Z</dcterms:created>
  <dcterms:modified xsi:type="dcterms:W3CDTF">2018-05-31T14:44:00Z</dcterms:modified>
</cp:coreProperties>
</file>